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31_3B8A72AB.xml" ContentType="application/vnd.ms-powerpoint.comments+xml"/>
  <Override PartName="/ppt/notesSlides/notesSlide27.xml" ContentType="application/vnd.openxmlformats-officedocument.presentationml.notesSlide+xml"/>
  <Override PartName="/ppt/comments/modernComment_1FB_BFFBEB1A.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modernComment_1F7_7030991D.xml" ContentType="application/vnd.ms-powerpoint.comments+xml"/>
  <Override PartName="/ppt/notesSlides/notesSlide66.xml" ContentType="application/vnd.openxmlformats-officedocument.presentationml.notesSlide+xml"/>
  <Override PartName="/ppt/comments/modernComment_1F8_678A2129.xml" ContentType="application/vnd.ms-powerpoint.comment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256" r:id="rId2"/>
    <p:sldId id="304" r:id="rId3"/>
    <p:sldId id="509" r:id="rId4"/>
    <p:sldId id="340" r:id="rId5"/>
    <p:sldId id="319" r:id="rId6"/>
    <p:sldId id="510" r:id="rId7"/>
    <p:sldId id="410" r:id="rId8"/>
    <p:sldId id="428" r:id="rId9"/>
    <p:sldId id="511" r:id="rId10"/>
    <p:sldId id="323" r:id="rId11"/>
    <p:sldId id="320" r:id="rId12"/>
    <p:sldId id="324" r:id="rId13"/>
    <p:sldId id="325" r:id="rId14"/>
    <p:sldId id="343" r:id="rId15"/>
    <p:sldId id="512" r:id="rId16"/>
    <p:sldId id="342" r:id="rId17"/>
    <p:sldId id="344" r:id="rId18"/>
    <p:sldId id="321" r:id="rId19"/>
    <p:sldId id="513" r:id="rId20"/>
    <p:sldId id="514" r:id="rId21"/>
    <p:sldId id="326" r:id="rId22"/>
    <p:sldId id="490" r:id="rId23"/>
    <p:sldId id="492" r:id="rId24"/>
    <p:sldId id="493" r:id="rId25"/>
    <p:sldId id="419" r:id="rId26"/>
    <p:sldId id="494" r:id="rId27"/>
    <p:sldId id="305" r:id="rId28"/>
    <p:sldId id="507" r:id="rId29"/>
    <p:sldId id="327" r:id="rId30"/>
    <p:sldId id="520" r:id="rId31"/>
    <p:sldId id="515" r:id="rId32"/>
    <p:sldId id="516" r:id="rId33"/>
    <p:sldId id="517" r:id="rId34"/>
    <p:sldId id="518" r:id="rId35"/>
    <p:sldId id="519" r:id="rId36"/>
    <p:sldId id="521" r:id="rId37"/>
    <p:sldId id="522" r:id="rId38"/>
    <p:sldId id="437" r:id="rId39"/>
    <p:sldId id="361" r:id="rId40"/>
    <p:sldId id="406" r:id="rId41"/>
    <p:sldId id="353" r:id="rId42"/>
    <p:sldId id="354" r:id="rId43"/>
    <p:sldId id="359" r:id="rId44"/>
    <p:sldId id="525" r:id="rId45"/>
    <p:sldId id="523" r:id="rId46"/>
    <p:sldId id="526" r:id="rId47"/>
    <p:sldId id="364" r:id="rId48"/>
    <p:sldId id="322" r:id="rId49"/>
    <p:sldId id="501" r:id="rId50"/>
    <p:sldId id="360" r:id="rId51"/>
    <p:sldId id="449" r:id="rId52"/>
    <p:sldId id="524" r:id="rId53"/>
    <p:sldId id="328" r:id="rId54"/>
    <p:sldId id="345" r:id="rId55"/>
    <p:sldId id="408" r:id="rId56"/>
    <p:sldId id="355" r:id="rId57"/>
    <p:sldId id="356" r:id="rId58"/>
    <p:sldId id="357" r:id="rId59"/>
    <p:sldId id="438" r:id="rId60"/>
    <p:sldId id="447" r:id="rId61"/>
    <p:sldId id="358" r:id="rId62"/>
    <p:sldId id="448" r:id="rId63"/>
    <p:sldId id="453" r:id="rId64"/>
    <p:sldId id="454" r:id="rId65"/>
    <p:sldId id="502" r:id="rId66"/>
    <p:sldId id="503" r:id="rId67"/>
    <p:sldId id="504" r:id="rId68"/>
    <p:sldId id="505" r:id="rId69"/>
    <p:sldId id="506" r:id="rId70"/>
    <p:sldId id="333" r:id="rId71"/>
    <p:sldId id="415" r:id="rId72"/>
    <p:sldId id="367" r:id="rId73"/>
    <p:sldId id="368" r:id="rId74"/>
    <p:sldId id="370" r:id="rId75"/>
    <p:sldId id="440" r:id="rId76"/>
    <p:sldId id="392" r:id="rId77"/>
    <p:sldId id="369" r:id="rId78"/>
    <p:sldId id="394" r:id="rId79"/>
    <p:sldId id="371" r:id="rId80"/>
    <p:sldId id="372" r:id="rId81"/>
    <p:sldId id="393" r:id="rId82"/>
    <p:sldId id="395" r:id="rId83"/>
    <p:sldId id="443" r:id="rId84"/>
    <p:sldId id="380" r:id="rId85"/>
    <p:sldId id="347" r:id="rId86"/>
    <p:sldId id="349" r:id="rId87"/>
    <p:sldId id="497" r:id="rId88"/>
    <p:sldId id="498" r:id="rId89"/>
    <p:sldId id="464" r:id="rId90"/>
    <p:sldId id="463" r:id="rId91"/>
    <p:sldId id="499" r:id="rId92"/>
    <p:sldId id="500" r:id="rId93"/>
    <p:sldId id="466" r:id="rId94"/>
    <p:sldId id="397" r:id="rId95"/>
    <p:sldId id="460" r:id="rId96"/>
    <p:sldId id="398" r:id="rId97"/>
    <p:sldId id="399" r:id="rId98"/>
    <p:sldId id="400" r:id="rId99"/>
    <p:sldId id="401" r:id="rId100"/>
    <p:sldId id="412" r:id="rId101"/>
    <p:sldId id="375" r:id="rId102"/>
    <p:sldId id="508" r:id="rId103"/>
    <p:sldId id="374" r:id="rId104"/>
    <p:sldId id="462" r:id="rId105"/>
    <p:sldId id="381" r:id="rId106"/>
    <p:sldId id="382" r:id="rId107"/>
    <p:sldId id="383" r:id="rId108"/>
    <p:sldId id="389" r:id="rId109"/>
    <p:sldId id="404" r:id="rId110"/>
    <p:sldId id="411" r:id="rId111"/>
    <p:sldId id="402" r:id="rId112"/>
    <p:sldId id="407" r:id="rId113"/>
    <p:sldId id="409" r:id="rId114"/>
    <p:sldId id="418" r:id="rId115"/>
    <p:sldId id="495" r:id="rId116"/>
    <p:sldId id="420" r:id="rId117"/>
    <p:sldId id="421" r:id="rId118"/>
    <p:sldId id="423" r:id="rId119"/>
    <p:sldId id="424" r:id="rId120"/>
    <p:sldId id="425" r:id="rId121"/>
    <p:sldId id="461" r:id="rId122"/>
    <p:sldId id="474" r:id="rId123"/>
    <p:sldId id="489" r:id="rId124"/>
    <p:sldId id="376" r:id="rId125"/>
    <p:sldId id="439" r:id="rId126"/>
    <p:sldId id="455" r:id="rId127"/>
    <p:sldId id="442" r:id="rId128"/>
    <p:sldId id="470" r:id="rId129"/>
    <p:sldId id="484" r:id="rId130"/>
    <p:sldId id="471" r:id="rId131"/>
    <p:sldId id="485" r:id="rId132"/>
    <p:sldId id="450" r:id="rId133"/>
    <p:sldId id="456" r:id="rId134"/>
    <p:sldId id="472" r:id="rId135"/>
    <p:sldId id="486" r:id="rId136"/>
    <p:sldId id="403" r:id="rId137"/>
    <p:sldId id="468" r:id="rId138"/>
    <p:sldId id="467" r:id="rId139"/>
    <p:sldId id="473" r:id="rId140"/>
    <p:sldId id="487" r:id="rId141"/>
    <p:sldId id="451" r:id="rId142"/>
    <p:sldId id="458" r:id="rId143"/>
    <p:sldId id="457" r:id="rId144"/>
    <p:sldId id="478" r:id="rId145"/>
    <p:sldId id="488" r:id="rId146"/>
    <p:sldId id="452" r:id="rId147"/>
    <p:sldId id="459" r:id="rId148"/>
    <p:sldId id="417" r:id="rId149"/>
    <p:sldId id="479" r:id="rId150"/>
    <p:sldId id="444" r:id="rId151"/>
    <p:sldId id="280" r:id="rId1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5E8990-A441-5C1D-EADA-2C99563190AB}" name="Fraser Pollock" initials="FP" userId="S::fraser@hashicorp365.com::40cc904b-db78-48d0-9a27-5f1702e5a8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8"/>
    <p:restoredTop sz="90934"/>
  </p:normalViewPr>
  <p:slideViewPr>
    <p:cSldViewPr snapToGrid="0" snapToObjects="1">
      <p:cViewPr varScale="1">
        <p:scale>
          <a:sx n="87" d="100"/>
          <a:sy n="87" d="100"/>
        </p:scale>
        <p:origin x="248" y="2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31_3B8A72AB.xml><?xml version="1.0" encoding="utf-8"?>
<p188:cmLst xmlns:a="http://schemas.openxmlformats.org/drawingml/2006/main" xmlns:r="http://schemas.openxmlformats.org/officeDocument/2006/relationships" xmlns:p188="http://schemas.microsoft.com/office/powerpoint/2018/8/main">
  <p188:cm id="{AB7D315C-B20C-4B46-AAE0-53CC03B8B4CA}" authorId="{685E8990-A441-5C1D-EADA-2C99563190AB}" created="2022-02-09T15:39:00.801">
    <pc:sldMkLst xmlns:pc="http://schemas.microsoft.com/office/powerpoint/2013/main/command">
      <pc:docMk/>
      <pc:sldMk cId="998929067" sldId="305"/>
    </pc:sldMkLst>
    <p188:txBody>
      <a:bodyPr/>
      <a:lstStyle/>
      <a:p>
        <a:r>
          <a:rPr lang="en-US"/>
          <a:t>Information for features of TFC/TFE</a:t>
        </a:r>
      </a:p>
    </p188:txBody>
  </p188:cm>
</p188:cmLst>
</file>

<file path=ppt/comments/modernComment_1F7_7030991D.xml><?xml version="1.0" encoding="utf-8"?>
<p188:cmLst xmlns:a="http://schemas.openxmlformats.org/drawingml/2006/main" xmlns:r="http://schemas.openxmlformats.org/officeDocument/2006/relationships" xmlns:p188="http://schemas.microsoft.com/office/powerpoint/2018/8/main">
  <p188:cm id="{47B3A220-AE44-444E-AA91-532313318467}" authorId="{685E8990-A441-5C1D-EADA-2C99563190AB}" created="2022-02-09T20:25:46.668">
    <pc:sldMkLst xmlns:pc="http://schemas.microsoft.com/office/powerpoint/2013/main/command">
      <pc:docMk/>
      <pc:sldMk cId="1882233117" sldId="503"/>
    </pc:sldMkLst>
    <p188:txBody>
      <a:bodyPr/>
      <a:lstStyle/>
      <a:p>
        <a:r>
          <a:rPr lang="en-US"/>
          <a:t>To be deleted</a:t>
        </a:r>
      </a:p>
    </p188:txBody>
  </p188:cm>
</p188:cmLst>
</file>

<file path=ppt/comments/modernComment_1F8_678A2129.xml><?xml version="1.0" encoding="utf-8"?>
<p188:cmLst xmlns:a="http://schemas.openxmlformats.org/drawingml/2006/main" xmlns:r="http://schemas.openxmlformats.org/officeDocument/2006/relationships" xmlns:p188="http://schemas.microsoft.com/office/powerpoint/2018/8/main">
  <p188:cm id="{0559D7A0-7BFC-B64A-A432-303904667454}" authorId="{685E8990-A441-5C1D-EADA-2C99563190AB}" created="2022-02-09T20:26:00.144">
    <pc:sldMkLst xmlns:pc="http://schemas.microsoft.com/office/powerpoint/2013/main/command">
      <pc:docMk/>
      <pc:sldMk cId="1737105705" sldId="504"/>
    </pc:sldMkLst>
    <p188:txBody>
      <a:bodyPr/>
      <a:lstStyle/>
      <a:p>
        <a:r>
          <a:rPr lang="en-US"/>
          <a:t>To be deleted</a:t>
        </a:r>
      </a:p>
    </p188:txBody>
  </p188:cm>
</p188:cmLst>
</file>

<file path=ppt/comments/modernComment_1FB_BFFBEB1A.xml><?xml version="1.0" encoding="utf-8"?>
<p188:cmLst xmlns:a="http://schemas.openxmlformats.org/drawingml/2006/main" xmlns:r="http://schemas.openxmlformats.org/officeDocument/2006/relationships" xmlns:p188="http://schemas.microsoft.com/office/powerpoint/2018/8/main">
  <p188:cm id="{C06EA092-3985-3546-AA60-C683230EDDE0}" authorId="{685E8990-A441-5C1D-EADA-2C99563190AB}" created="2022-02-09T15:39:24.623">
    <pc:sldMkLst xmlns:pc="http://schemas.microsoft.com/office/powerpoint/2013/main/command">
      <pc:docMk/>
      <pc:sldMk cId="3220957978" sldId="507"/>
    </pc:sldMkLst>
    <p188:txBody>
      <a:bodyPr/>
      <a:lstStyle/>
      <a:p>
        <a:r>
          <a:rPr lang="en-US"/>
          <a:t>v2 overview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124.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v4 workshop</a:t>
            </a:r>
          </a:p>
          <a:p>
            <a:pPr marL="285750" indent="-285750">
              <a:buSzPct val="100000"/>
              <a:buFont typeface="Arial" panose="020B0604020202020204" pitchFamily="34" charset="0"/>
              <a:buChar char="•"/>
              <a:defRPr sz="1400"/>
            </a:pPr>
            <a:r>
              <a:rPr lang="en-US" sz="2400" dirty="0"/>
              <a:t>You can follow along at https://storage.googleapis.com/instruqt-hashicorp-tracks/sentinel-shared/Sentinel-for-Terraform-v4.pptx</a:t>
            </a:r>
          </a:p>
          <a:p>
            <a:pPr marL="285750" indent="-285750">
              <a:buSzPct val="100000"/>
              <a:buFont typeface="Arial" panose="020B0604020202020204" pitchFamily="34" charset="0"/>
              <a:buChar char="•"/>
              <a:defRPr sz="1400"/>
            </a:pPr>
            <a:r>
              <a:rPr lang="en-US" sz="2400" dirty="0"/>
              <a:t>They should be used with these tracks:</a:t>
            </a:r>
          </a:p>
          <a:p>
            <a:pPr marL="285750" lvl="2" indent="-285750">
              <a:buSzPct val="100000"/>
              <a:buFont typeface="Arial" panose="020B0604020202020204" pitchFamily="34" charset="0"/>
              <a:buChar char="•"/>
              <a:defRPr sz="1400"/>
            </a:pPr>
            <a:r>
              <a:rPr lang="en-US" sz="2400" dirty="0"/>
              <a:t>Sentinel CLI Basics </a:t>
            </a:r>
          </a:p>
          <a:p>
            <a:pPr marL="285750" lvl="4" indent="-285750">
              <a:buSzPct val="100000"/>
              <a:buFont typeface="Arial" panose="020B0604020202020204" pitchFamily="34" charset="0"/>
              <a:buChar char="•"/>
              <a:defRPr sz="1400"/>
            </a:pPr>
            <a:r>
              <a:rPr lang="en-US" sz="2400" dirty="0"/>
              <a:t>Sentinel for Terraform v4</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a:t>
            </a:r>
          </a:p>
          <a:p>
            <a:pPr marL="342900" indent="-342900">
              <a:buFont typeface="Arial" panose="020B0604020202020204" pitchFamily="34" charset="0"/>
              <a:buChar char="•"/>
            </a:pPr>
            <a:r>
              <a:rPr lang="en-US" dirty="0"/>
              <a:t>References to policies and modules in the same repository can use `..` to point to files outside the directory containing sentinel.hcl</a:t>
            </a:r>
          </a:p>
          <a:p>
            <a:pPr marL="342900" indent="-342900">
              <a:buFont typeface="Arial" panose="020B0604020202020204" pitchFamily="34" charset="0"/>
              <a:buChar char="•"/>
            </a:pPr>
            <a:r>
              <a:rPr lang="en-US" dirty="0"/>
              <a:t>Policies and Sentinel modules can be loaded from remote repositories using URLs that point to the raw files.</a:t>
            </a:r>
          </a:p>
        </p:txBody>
      </p:sp>
    </p:spTree>
    <p:extLst>
      <p:ext uri="{BB962C8B-B14F-4D97-AF65-F5344CB8AC3E}">
        <p14:creationId xmlns:p14="http://schemas.microsoft.com/office/powerpoint/2010/main" val="26516142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json output from Sentinel policies can be viewed and filtered.</a:t>
            </a:r>
          </a:p>
        </p:txBody>
      </p:sp>
    </p:spTree>
    <p:extLst>
      <p:ext uri="{BB962C8B-B14F-4D97-AF65-F5344CB8AC3E}">
        <p14:creationId xmlns:p14="http://schemas.microsoft.com/office/powerpoint/2010/main" val="17345508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2916793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prior to Sentinel 0.17 also included TRUE/FALSE lines with line numbers, indicating whether rules and boolean expressions they evaluate were TRUE or FALSE. But this information was not really useful to people who violate the policies. In Sentinel 0.17, rules can return non-boolean data such as lists and maps and the default Sentinel output was changed to show the customer-provided outputs of their rules including the main rule.</a:t>
            </a:r>
          </a:p>
          <a:p>
            <a:pPr marL="342900" indent="-342900">
              <a:buFont typeface="Arial" panose="020B0604020202020204" pitchFamily="34" charset="0"/>
              <a:buChar char="•"/>
            </a:pPr>
            <a:r>
              <a:rPr lang="en-US" dirty="0"/>
              <a:t>Note, however, that some data is truncated when rules return complex data and the –json flag is not used.</a:t>
            </a:r>
          </a:p>
        </p:txBody>
      </p:sp>
    </p:spTree>
    <p:extLst>
      <p:ext uri="{BB962C8B-B14F-4D97-AF65-F5344CB8AC3E}">
        <p14:creationId xmlns:p14="http://schemas.microsoft.com/office/powerpoint/2010/main" val="23981478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and higher)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Sentinel for Terraform (v4) track</a:t>
            </a:r>
          </a:p>
        </p:txBody>
      </p:sp>
    </p:spTree>
    <p:extLst>
      <p:ext uri="{BB962C8B-B14F-4D97-AF65-F5344CB8AC3E}">
        <p14:creationId xmlns:p14="http://schemas.microsoft.com/office/powerpoint/2010/main" val="40007302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9119219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two Instruqt challenges which are Exercise 2, parts a and b.</a:t>
            </a:r>
          </a:p>
        </p:txBody>
      </p:sp>
    </p:spTree>
    <p:extLst>
      <p:ext uri="{BB962C8B-B14F-4D97-AF65-F5344CB8AC3E}">
        <p14:creationId xmlns:p14="http://schemas.microsoft.com/office/powerpoint/2010/main" val="38720048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3, parts a and b.</a:t>
            </a:r>
          </a:p>
        </p:txBody>
      </p:sp>
    </p:spTree>
    <p:extLst>
      <p:ext uri="{BB962C8B-B14F-4D97-AF65-F5344CB8AC3E}">
        <p14:creationId xmlns:p14="http://schemas.microsoft.com/office/powerpoint/2010/main" val="313409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33760823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4, parts a and b.</a:t>
            </a:r>
          </a:p>
        </p:txBody>
      </p:sp>
    </p:spTree>
    <p:extLst>
      <p:ext uri="{BB962C8B-B14F-4D97-AF65-F5344CB8AC3E}">
        <p14:creationId xmlns:p14="http://schemas.microsoft.com/office/powerpoint/2010/main" val="17718315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5, parts a and b.</a:t>
            </a:r>
          </a:p>
        </p:txBody>
      </p:sp>
    </p:spTree>
    <p:extLst>
      <p:ext uri="{BB962C8B-B14F-4D97-AF65-F5344CB8AC3E}">
        <p14:creationId xmlns:p14="http://schemas.microsoft.com/office/powerpoint/2010/main" val="21320094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204593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and last Instruqt challenge which is an Extra Credit challenge.</a:t>
            </a:r>
          </a:p>
        </p:txBody>
      </p:sp>
    </p:spTree>
    <p:extLst>
      <p:ext uri="{BB962C8B-B14F-4D97-AF65-F5344CB8AC3E}">
        <p14:creationId xmlns:p14="http://schemas.microsoft.com/office/powerpoint/2010/main" val="13186692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3522885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82383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a:p>
            <a:pPr marL="457200" indent="-457200">
              <a:buFont typeface="+mj-lt"/>
              <a:buAutoNum type="arabicPeriod"/>
            </a:pPr>
            <a:r>
              <a:rPr lang="en-US" dirty="0"/>
              <a:t>They are usually created in VCS repositories, but it is also possible to use non-VCS-backed policy sets and upload files to them with the TFC/E Policy Set Versions API endpoint.</a:t>
            </a:r>
          </a:p>
          <a:p>
            <a:pPr marL="457200" indent="-457200">
              <a:buFont typeface="+mj-lt"/>
              <a:buAutoNum type="arabicPeriod"/>
            </a:pPr>
            <a:r>
              <a:rPr lang="en-US" dirty="0"/>
              <a:t>Non-VCS-backed policy sets can load a tar file including a sentinel.hcl policy set definition file, policies, and Sentinel modules.</a:t>
            </a:r>
          </a:p>
          <a:p>
            <a:pPr marL="457200" indent="-457200">
              <a:buFont typeface="+mj-lt"/>
              <a:buAutoNum type="arabicPeriod"/>
            </a:pPr>
            <a:r>
              <a:rPr lang="en-US" dirty="0"/>
              <a:t>See https://github.com/hashicorp/terraform-guides/blob/master/operations/sentinel-policies-scripts/create-policy-set-version.sh </a:t>
            </a:r>
          </a:p>
          <a:p>
            <a:pPr marL="457200" indent="-457200">
              <a:buFont typeface="+mj-lt"/>
              <a:buAutoNum type="arabicPeriod"/>
            </a:pPr>
            <a:r>
              <a:rPr lang="en-US" dirty="0"/>
              <a:t>The sentinel.hcl file can also refer to remote Sentinel modules and policies in VCS repositories.</a:t>
            </a:r>
          </a:p>
          <a:p>
            <a:pPr marL="457200" indent="-457200">
              <a:buFont typeface="+mj-lt"/>
              <a:buAutoNum type="arabicPeriod"/>
            </a:pPr>
            <a:r>
              <a:rPr lang="en-US" dirty="0"/>
              <a:t>Parameters can be added to both VCS-backed and non-VCS-backed policy sets, but not for the latter if you use the TFE provider to create the policy set.</a:t>
            </a:r>
          </a:p>
        </p:txBody>
      </p:sp>
    </p:spTree>
    <p:extLst>
      <p:ext uri="{BB962C8B-B14F-4D97-AF65-F5344CB8AC3E}">
        <p14:creationId xmlns:p14="http://schemas.microsoft.com/office/powerpoint/2010/main" val="18319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88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103646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138580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workshop challenge on the </a:t>
            </a:r>
            <a:r>
              <a:rPr lang="en-US" dirty="0" err="1"/>
              <a:t>Instruqt</a:t>
            </a:r>
            <a:r>
              <a:rPr lang="en-US" dirty="0"/>
              <a:t> platform</a:t>
            </a:r>
          </a:p>
          <a:p>
            <a:pPr marL="342900" indent="-342900">
              <a:buFont typeface="Arial" panose="020B0604020202020204" pitchFamily="34" charset="0"/>
              <a:buChar char="•"/>
            </a:pPr>
            <a:r>
              <a:rPr lang="en-US" dirty="0"/>
              <a:t>First Challenge Part 2</a:t>
            </a:r>
          </a:p>
        </p:txBody>
      </p:sp>
    </p:spTree>
    <p:extLst>
      <p:ext uri="{BB962C8B-B14F-4D97-AF65-F5344CB8AC3E}">
        <p14:creationId xmlns:p14="http://schemas.microsoft.com/office/powerpoint/2010/main" val="219758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recommend you not start the second track until the second session when the workshop is delivered in two sessions.</a:t>
            </a:r>
          </a:p>
        </p:txBody>
      </p:sp>
    </p:spTree>
    <p:extLst>
      <p:ext uri="{BB962C8B-B14F-4D97-AF65-F5344CB8AC3E}">
        <p14:creationId xmlns:p14="http://schemas.microsoft.com/office/powerpoint/2010/main" val="829347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3764324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15207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are doing the second challenge in Sentinel CLI Basics</a:t>
            </a:r>
          </a:p>
        </p:txBody>
      </p:sp>
    </p:spTree>
    <p:extLst>
      <p:ext uri="{BB962C8B-B14F-4D97-AF65-F5344CB8AC3E}">
        <p14:creationId xmlns:p14="http://schemas.microsoft.com/office/powerpoint/2010/main" val="858372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3403034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133949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3834021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2447800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Next we’re going to make a list of acceptable objects, items or criteria</a:t>
            </a:r>
          </a:p>
          <a:p>
            <a:pPr marL="342900" indent="-342900">
              <a:buFont typeface="Arial" panose="020B0604020202020204" pitchFamily="34" charset="0"/>
              <a:buChar char="•"/>
            </a:pPr>
            <a:r>
              <a:rPr lang="en-US" sz="2400" dirty="0"/>
              <a:t>In this example we’re making a list of resources that are allowed to be used</a:t>
            </a:r>
          </a:p>
          <a:p>
            <a:pPr marL="342900" indent="-342900">
              <a:buFont typeface="Arial" panose="020B0604020202020204" pitchFamily="34" charset="0"/>
              <a:buChar char="•"/>
            </a:pPr>
            <a:r>
              <a:rPr lang="en-US" sz="2400" dirty="0"/>
              <a:t>We can create an AWS instance or Azure VM or GCP Instance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501141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Next we’re going to “query” our Terraform to find all the resources and put them in a list “</a:t>
            </a:r>
            <a:r>
              <a:rPr lang="en-US" sz="2400" dirty="0" err="1"/>
              <a:t>allResources</a:t>
            </a:r>
            <a:r>
              <a:rPr lang="en-US" sz="2400" dirty="0"/>
              <a:t>”</a:t>
            </a:r>
          </a:p>
        </p:txBody>
      </p:sp>
    </p:spTree>
    <p:extLst>
      <p:ext uri="{BB962C8B-B14F-4D97-AF65-F5344CB8AC3E}">
        <p14:creationId xmlns:p14="http://schemas.microsoft.com/office/powerpoint/2010/main" val="1252754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2400" dirty="0">
                <a:effectLst/>
                <a:latin typeface="+mn-lt"/>
                <a:ea typeface="+mn-ea"/>
                <a:cs typeface="+mn-cs"/>
                <a:sym typeface="Calibri"/>
              </a:rPr>
              <a:t># Filter to resources with violations# Warnings will be printed for all violations since the last parameter is true</a:t>
            </a:r>
            <a:endParaRPr lang="en-US" sz="2400" dirty="0"/>
          </a:p>
        </p:txBody>
      </p:sp>
    </p:spTree>
    <p:extLst>
      <p:ext uri="{BB962C8B-B14F-4D97-AF65-F5344CB8AC3E}">
        <p14:creationId xmlns:p14="http://schemas.microsoft.com/office/powerpoint/2010/main" val="3350928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Every Sentinel policy needs a main rule, in this example we’ll validate all the resources and then check if there’s any violations. </a:t>
            </a:r>
          </a:p>
        </p:txBody>
      </p:sp>
    </p:spTree>
    <p:extLst>
      <p:ext uri="{BB962C8B-B14F-4D97-AF65-F5344CB8AC3E}">
        <p14:creationId xmlns:p14="http://schemas.microsoft.com/office/powerpoint/2010/main" val="1043639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Here is a function to find all resources of a specific type</a:t>
            </a:r>
          </a:p>
        </p:txBody>
      </p:sp>
    </p:spTree>
    <p:extLst>
      <p:ext uri="{BB962C8B-B14F-4D97-AF65-F5344CB8AC3E}">
        <p14:creationId xmlns:p14="http://schemas.microsoft.com/office/powerpoint/2010/main" val="1913482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Left blank for deliberate  shock value, here is the import for </a:t>
            </a:r>
            <a:r>
              <a:rPr lang="en-US" sz="2400"/>
              <a:t>the function</a:t>
            </a:r>
            <a:endParaRPr lang="en-US" sz="2400" dirty="0"/>
          </a:p>
        </p:txBody>
      </p:sp>
    </p:spTree>
    <p:extLst>
      <p:ext uri="{BB962C8B-B14F-4D97-AF65-F5344CB8AC3E}">
        <p14:creationId xmlns:p14="http://schemas.microsoft.com/office/powerpoint/2010/main" val="999251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113101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413183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211107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1954537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2162830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2996802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0484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258721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520018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Terraform's internal data structures for versions 0.12 and higher.</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108076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four types of Sentinel policies, corresponding to the 4 Terraform Sentinel imports (which go beyond the 11 standard imports provided by Sentinel itself).</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Terraform's data structures in versions 0.12 and higher .</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1728638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modules allow for the reuse of Sentinel functions and rules.</a:t>
            </a:r>
          </a:p>
          <a:p>
            <a:pPr marL="342900" indent="-342900">
              <a:buFont typeface="Arial" panose="020B0604020202020204" pitchFamily="34" charset="0"/>
              <a:buChar char="•"/>
            </a:pPr>
            <a:r>
              <a:rPr lang="en-US" dirty="0"/>
              <a:t>They are registered in Sentinel CLI configuration files and in TFC/TFE policy set configuration files.</a:t>
            </a:r>
          </a:p>
        </p:txBody>
      </p:sp>
    </p:spTree>
    <p:extLst>
      <p:ext uri="{BB962C8B-B14F-4D97-AF65-F5344CB8AC3E}">
        <p14:creationId xmlns:p14="http://schemas.microsoft.com/office/powerpoint/2010/main" val="35901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52952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1120071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0225476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expression. Rules cannot include statements, for loops, or if/else statements, but a rule could invoke a single function.</a:t>
            </a:r>
          </a:p>
          <a:p>
            <a:pPr marL="342900" indent="-342900">
              <a:buFont typeface="Arial" panose="020B0604020202020204" pitchFamily="34" charset="0"/>
              <a:buChar char="•"/>
            </a:pPr>
            <a:r>
              <a:rPr lang="en-US" sz="2400" dirty="0"/>
              <a:t>If you need to do complex processing that cannot be done with a single expression, define a function and call that function from your rule.</a:t>
            </a:r>
          </a:p>
          <a:p>
            <a:pPr marL="342900" indent="-342900">
              <a:buFont typeface="Arial" panose="020B0604020202020204" pitchFamily="34" charset="0"/>
              <a:buChar char="•"/>
            </a:pPr>
            <a:r>
              <a:rPr lang="en-US" sz="2400" dirty="0"/>
              <a:t>Rules that return a boolean value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0" dirty="0">
                <a:latin typeface="Courier" pitchFamily="2" charset="0"/>
              </a:rPr>
              <a:t>types.type_of(undefined)</a:t>
            </a:r>
            <a:r>
              <a:rPr lang="en-US" b="0" dirty="0"/>
              <a:t> gives "</a:t>
            </a:r>
            <a:r>
              <a:rPr lang="en-US" b="0" dirty="0">
                <a:latin typeface="Courier" pitchFamily="2" charset="0"/>
              </a:rPr>
              <a:t>undefined", </a:t>
            </a:r>
            <a:r>
              <a:rPr lang="en-US" b="0" dirty="0">
                <a:latin typeface="+mn-lt"/>
              </a:rPr>
              <a:t>so </a:t>
            </a:r>
            <a:r>
              <a:rPr lang="en-US" b="0" dirty="0">
                <a:latin typeface="Courier" pitchFamily="2" charset="0"/>
              </a:rPr>
              <a:t>undefined</a:t>
            </a:r>
            <a:r>
              <a:rPr lang="en-US" b="0" dirty="0">
                <a:latin typeface="+mn-lt"/>
              </a:rPr>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TFC, and TFE.</a:t>
            </a:r>
          </a:p>
        </p:txBody>
      </p:sp>
    </p:spTree>
    <p:extLst>
      <p:ext uri="{BB962C8B-B14F-4D97-AF65-F5344CB8AC3E}">
        <p14:creationId xmlns:p14="http://schemas.microsoft.com/office/powerpoint/2010/main" val="1921437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Note that Sentinel regex always needs "\\" instead of "\" so that Sentinel does not treat "\" as an escape character.</a:t>
            </a:r>
          </a:p>
          <a:p>
            <a:pPr marL="342900" indent="-342900">
              <a:buFont typeface="Arial" panose="020B0604020202020204" pitchFamily="34" charset="0"/>
              <a:buChar char="•"/>
            </a:pPr>
            <a:r>
              <a:rPr lang="en-US" dirty="0"/>
              <a:t>That is why the last regex example in the slide uses ".*\\.com" instead of the more usual ".*\.com".</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Imagine a pipeline with mock data and automated testing</a:t>
            </a:r>
          </a:p>
        </p:txBody>
      </p:sp>
    </p:spTree>
    <p:extLst>
      <p:ext uri="{BB962C8B-B14F-4D97-AF65-F5344CB8AC3E}">
        <p14:creationId xmlns:p14="http://schemas.microsoft.com/office/powerpoint/2010/main" val="1463252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filter quantifier was added in Sentinel 0.14.0</a:t>
            </a:r>
          </a:p>
          <a:p>
            <a:pPr marL="342900" indent="-342900">
              <a:buFont typeface="Arial" panose="020B0604020202020204" pitchFamily="34" charset="0"/>
              <a:buChar char="•"/>
            </a:pPr>
            <a:r>
              <a:rPr lang="en-US" sz="2400" dirty="0"/>
              <a:t>The map quantifier was added in Sentinel 0.17.0</a:t>
            </a:r>
          </a:p>
        </p:txBody>
      </p:sp>
    </p:spTree>
    <p:extLst>
      <p:ext uri="{BB962C8B-B14F-4D97-AF65-F5344CB8AC3E}">
        <p14:creationId xmlns:p14="http://schemas.microsoft.com/office/powerpoint/2010/main" val="26799126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9958529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first-generation policies had several limitations.</a:t>
            </a:r>
          </a:p>
        </p:txBody>
      </p:sp>
    </p:spTree>
    <p:extLst>
      <p:ext uri="{BB962C8B-B14F-4D97-AF65-F5344CB8AC3E}">
        <p14:creationId xmlns:p14="http://schemas.microsoft.com/office/powerpoint/2010/main" val="1183766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second-generation policies made many improvements.</a:t>
            </a:r>
          </a:p>
        </p:txBody>
      </p:sp>
    </p:spTree>
    <p:extLst>
      <p:ext uri="{BB962C8B-B14F-4D97-AF65-F5344CB8AC3E}">
        <p14:creationId xmlns:p14="http://schemas.microsoft.com/office/powerpoint/2010/main" val="35962496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p:txBody>
      </p:sp>
    </p:spTree>
    <p:extLst>
      <p:ext uri="{BB962C8B-B14F-4D97-AF65-F5344CB8AC3E}">
        <p14:creationId xmlns:p14="http://schemas.microsoft.com/office/powerpoint/2010/main" val="1392609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26782748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21645047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3594567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and higher: the original v1 versions of the tfplan, tfconfig, and tfstate imports, the newer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https://registry.terraform.io/browse/providers.</a:t>
            </a:r>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we do not need to import tfplan/v2 since it is imported by the tfplan-functions module.</a:t>
            </a:r>
          </a:p>
        </p:txBody>
      </p:sp>
    </p:spTree>
    <p:extLst>
      <p:ext uri="{BB962C8B-B14F-4D97-AF65-F5344CB8AC3E}">
        <p14:creationId xmlns:p14="http://schemas.microsoft.com/office/powerpoint/2010/main" val="24689426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should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18663459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0808687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not being permanently deleted.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 (The actual function converts null to the string "null".)</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1270116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 Also in the tfconfig-functions module.</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3372338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fail.hcl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can use the –run argument to indicate which policy we want to run, using a partial name or regex that suffices to uniquely identify the policy.</a:t>
            </a:r>
          </a:p>
          <a:p>
            <a:pPr marL="342900" indent="-342900">
              <a:buFont typeface="Arial" panose="020B0604020202020204" pitchFamily="34" charset="0"/>
              <a:buChar char="•"/>
            </a:pPr>
            <a:r>
              <a:rPr lang="en-US" dirty="0"/>
              <a:t>We can also specify the full policy name: "sentinel test 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fail.hcl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Sentinel-for-Terraform-v4.pptx"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6.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13.xml"/><Relationship Id="rId1" Type="http://schemas.openxmlformats.org/officeDocument/2006/relationships/slideLayout" Target="../slideLayouts/slideLayout26.xml"/><Relationship Id="rId5" Type="http://schemas.openxmlformats.org/officeDocument/2006/relationships/hyperlink" Target="https://github.com/hashicorp/terraform-sentinel-policies/tree/main/cloud-agnostic/http-examples" TargetMode="External"/><Relationship Id="rId4" Type="http://schemas.openxmlformats.org/officeDocument/2006/relationships/hyperlink" Target="https://docs.hashicorp.com/sentinel/language/parameters"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Writing%20and%20Testing%20Sentinel%20Policies%20for%20Terraform%20v3.0.pdf" TargetMode="External"/><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1.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36.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0.xml"/><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1.xml"/><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5.xml"/><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3" Type="http://schemas.openxmlformats.org/officeDocument/2006/relationships/hyperlink" Target="https://github.com/hashicorp/sentinel-training-solution" TargetMode="External"/><Relationship Id="rId2" Type="http://schemas.openxmlformats.org/officeDocument/2006/relationships/notesSlide" Target="../notesSlides/notesSlide149.xml"/><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hyperlink" Target="WritingAndTestingSentinelPoliciesForTerraform-v3.0.pdf" TargetMode="External"/><Relationship Id="rId5" Type="http://schemas.openxmlformats.org/officeDocument/2006/relationships/hyperlink" Target="https://github.com/hashicorp/terraform-sentinel-policies" TargetMode="External"/><Relationship Id="rId4" Type="http://schemas.openxmlformats.org/officeDocument/2006/relationships/hyperlink" Target="https://www.terraform.io/docs/cloud/sentinel/index.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31_3B8A72AB.xml"/><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FB_BFFBEB1A.xm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hashicorp/terraform-sentinel-policies/tree/main/azure/azure-functions" TargetMode="External"/><Relationship Id="rId3" Type="http://schemas.openxmlformats.org/officeDocument/2006/relationships/hyperlink" Target="https://github.com/hashicorp/terraform-sentinel-policies/tree/main/common-functions/tfplan-functions" TargetMode="External"/><Relationship Id="rId7" Type="http://schemas.openxmlformats.org/officeDocument/2006/relationships/hyperlink" Target="https://github.com/hashicorp/terraform-sentinel-policies/tree/main/aws/aws-functions"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hyperlink" Target="https://github.com/hashicorp/terraform-sentinel-policies/tree/main/common-functions/tfrun-functions" TargetMode="External"/><Relationship Id="rId5" Type="http://schemas.openxmlformats.org/officeDocument/2006/relationships/hyperlink" Target="https://github.com/hashicorp/terraform-sentinel-policies/tree/main/common-functions/tfconfig-functions" TargetMode="External"/><Relationship Id="rId10" Type="http://schemas.openxmlformats.org/officeDocument/2006/relationships/hyperlink" Target="https://github.com/hashicorp/terraform-sentinel-policies/tree/main/cloud-agnostic/http-examples/registry-functions" TargetMode="External"/><Relationship Id="rId4" Type="http://schemas.openxmlformats.org/officeDocument/2006/relationships/hyperlink" Target="https://github.com/hashicorp/terraform-sentinel-policies/tree/main/common-functions/tfstate-functions" TargetMode="External"/><Relationship Id="rId9" Type="http://schemas.openxmlformats.org/officeDocument/2006/relationships/hyperlink" Target="https://github.com/hashicorp/terraform-sentinel-policies/tree/main/gcp/gcp-funct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microsoft.com/office/2018/10/relationships/comments" Target="../comments/modernComment_1F7_7030991D.xml"/><Relationship Id="rId2" Type="http://schemas.openxmlformats.org/officeDocument/2006/relationships/notesSlide" Target="../notesSlides/notesSlide65.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first-generation" TargetMode="External"/></Relationships>
</file>

<file path=ppt/slides/_rels/slide67.xml.rels><?xml version="1.0" encoding="UTF-8" standalone="yes"?>
<Relationships xmlns="http://schemas.openxmlformats.org/package/2006/relationships"><Relationship Id="rId3" Type="http://schemas.microsoft.com/office/2018/10/relationships/comments" Target="../comments/modernComment_1F8_678A2129.xml"/><Relationship Id="rId2" Type="http://schemas.openxmlformats.org/officeDocument/2006/relationships/notesSlide" Target="../notesSlides/notesSlide66.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hashicorp/terraform-sentinel-policies" TargetMode="External"/><Relationship Id="rId2" Type="http://schemas.openxmlformats.org/officeDocument/2006/relationships/notesSlide" Target="../notesSlides/notesSlide67.xml"/><Relationship Id="rId1" Type="http://schemas.openxmlformats.org/officeDocument/2006/relationships/slideLayout" Target="../slideLayouts/slideLayout26.xml"/><Relationship Id="rId6" Type="http://schemas.openxmlformats.org/officeDocument/2006/relationships/hyperlink" Target="https://docs.hashicorp.com/sentinel/language/conditionals/" TargetMode="External"/><Relationship Id="rId5" Type="http://schemas.openxmlformats.org/officeDocument/2006/relationships/hyperlink" Target="https://docs.hashicorp.com/sentinel/language/loops/#for-statements" TargetMode="External"/><Relationship Id="rId4" Type="http://schemas.openxmlformats.org/officeDocument/2006/relationships/hyperlink" Target="https://docs.hashicorp.com/sentinel/language/collection-operations/#filter-expression"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github.com/hashicorp/terraform-guides/blob/master/governance/third-generation/azure/restrict-publishers-of-current-vms.sentinel" TargetMode="External"/><Relationship Id="rId3" Type="http://schemas.openxmlformats.org/officeDocument/2006/relationships/hyperlink" Target="https://github.com/hashicorp/terraform-sentinel-policies/blob/main/aws/restrict-ec2-instance-type.sentinel" TargetMode="External"/><Relationship Id="rId7" Type="http://schemas.openxmlformats.org/officeDocument/2006/relationships/hyperlink" Target="https://github.com/hashicorp/terraform-sentinel-policies/blob/main/azure/restrict-publishers-of-current-vms.sentinel" TargetMode="External"/><Relationship Id="rId2" Type="http://schemas.openxmlformats.org/officeDocument/2006/relationships/notesSlide" Target="../notesSlides/notesSlide68.xml"/><Relationship Id="rId1" Type="http://schemas.openxmlformats.org/officeDocument/2006/relationships/slideLayout" Target="../slideLayouts/slideLayout26.xml"/><Relationship Id="rId6" Type="http://schemas.openxmlformats.org/officeDocument/2006/relationships/hyperlink" Target="https://github.com/hashicorp/terraform-guides/blob/master/governance/third-generation/vmware/restrict-vm-disk-size.sentinel" TargetMode="External"/><Relationship Id="rId5" Type="http://schemas.openxmlformats.org/officeDocument/2006/relationships/hyperlink" Target="https://github.com/hashicorp/terraform-sentinel-policies/blob/main/vmware/restrict-vm-disk-size.sentinel" TargetMode="External"/><Relationship Id="rId4" Type="http://schemas.openxmlformats.org/officeDocument/2006/relationships/hyperlink" Target="https://github.com/hashicorp/terraform-sentinel-policies/blob/main/vmware/restrict-vm-cpu-and-memory.sentine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77.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(v5)</a:t>
            </a:r>
            <a:br>
              <a:rPr lang="en-US" dirty="0"/>
            </a:br>
            <a:r>
              <a:rPr lang="en-US" sz="4400" dirty="0">
                <a:hlinkClick r:id="rId3"/>
              </a:rPr>
              <a:t>https://storage.googleapis.com/instruqt-hashicorp-tracks/sentinel-shared/Sentinel-for-Terraform-v4.pptx</a:t>
            </a:r>
            <a:br>
              <a:rPr lang="en-US" sz="4000" dirty="0"/>
            </a:br>
            <a:endParaRPr sz="4000"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&lt;Instructor&gt;</a:t>
            </a:r>
          </a:p>
          <a:p>
            <a:pPr>
              <a:lnSpc>
                <a:spcPct val="100000"/>
              </a:lnSpc>
              <a:spcBef>
                <a:spcPts val="0"/>
              </a:spcBef>
              <a:defRPr>
                <a:solidFill>
                  <a:schemeClr val="accent1"/>
                </a:solidFill>
              </a:defRPr>
            </a:pPr>
            <a:r>
              <a:rPr lang="en-US" sz="4800" dirty="0">
                <a:solidFill>
                  <a:schemeClr val="bg1"/>
                </a:solidFill>
              </a:rPr>
              <a:t>Global 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normAutofit/>
          </a:bodyPr>
          <a:lstStyle/>
          <a:p>
            <a:r>
              <a:rPr lang="en-US" dirty="0"/>
              <a:t>Continually check infrastructure to validate compliance</a:t>
            </a:r>
          </a:p>
          <a:p>
            <a:endParaRPr lang="en-US" dirty="0"/>
          </a:p>
          <a:p>
            <a:r>
              <a:rPr lang="en-US" dirty="0"/>
              <a:t>Remove existing resources that violate policies</a:t>
            </a:r>
          </a:p>
          <a:p>
            <a:endParaRPr lang="en-US" dirty="0"/>
          </a:p>
          <a:p>
            <a:r>
              <a:rPr lang="en-US" dirty="0"/>
              <a:t>Ensure that resource attributes are valid</a:t>
            </a:r>
          </a:p>
          <a:p>
            <a:pPr lvl="1"/>
            <a:r>
              <a:rPr lang="en-US" dirty="0"/>
              <a:t>For instance, Sentinel can validate that a KMS key is specified for an S3 bucket, but not that it is a valid key.</a:t>
            </a:r>
          </a:p>
          <a:p>
            <a:pPr lvl="1"/>
            <a:r>
              <a:rPr lang="en-US" dirty="0"/>
              <a:t>Can’t check if “</a:t>
            </a:r>
            <a:r>
              <a:rPr lang="en-US" b="1" i="1" dirty="0" err="1"/>
              <a:t>SuperLargeBigInstance</a:t>
            </a:r>
            <a:r>
              <a:rPr lang="en-US" dirty="0"/>
              <a:t>” is a valid type</a:t>
            </a:r>
          </a:p>
          <a:p>
            <a:pPr marL="22225" indent="0">
              <a:buNone/>
            </a:pPr>
            <a:endParaRPr lang="en-US" dirty="0"/>
          </a:p>
          <a:p>
            <a:r>
              <a:rPr lang="en-US" dirty="0"/>
              <a:t>Analyze or 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The "sentinel.hcl" file can also specify Sentinel modules to load.</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Policies and Modules can be in any directory of the current repository and even in remote repositories.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specify </a:t>
            </a:r>
            <a:r>
              <a:rPr lang="en-US" b="1" dirty="0"/>
              <a:t>Parameters</a:t>
            </a:r>
            <a:r>
              <a:rPr lang="en-US" dirty="0"/>
              <a:t> for it including sensitive ones.</a:t>
            </a:r>
          </a:p>
          <a:p>
            <a:pPr marL="708025" indent="-685800"/>
            <a:r>
              <a:rPr lang="en-US" dirty="0"/>
              <a:t>You determine the workspaces it should be enforced on.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1396472464"/>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"../common-functions/tfplan-functions/tfplan</a:t>
            </a:r>
          </a:p>
          <a:p>
            <a:pPr marL="22225" indent="0">
              <a:buNone/>
            </a:pPr>
            <a:r>
              <a:rPr lang="en-US" sz="4400" dirty="0">
                <a:latin typeface="Courier" pitchFamily="2" charset="0"/>
                <a:ea typeface="Verdana" panose="020B0604030504040204" pitchFamily="34" charset="0"/>
                <a:cs typeface="Verdana" panose="020B0604030504040204" pitchFamily="34" charset="0"/>
              </a:rPr>
              <a:t>		  -functions.sentinel"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"./restrict-ec2-instance-type.sentinel"</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endParaRPr lang="en-US" dirty="0"/>
          </a:p>
          <a:p>
            <a:r>
              <a:rPr lang="en-US" dirty="0"/>
              <a:t>Policies have different enforcement levels.</a:t>
            </a:r>
          </a:p>
          <a:p>
            <a:endParaRPr lang="en-US" dirty="0"/>
          </a:p>
          <a:p>
            <a:r>
              <a:rPr lang="en-US" dirty="0"/>
              <a:t>Sentinel policies can evaluate the </a:t>
            </a:r>
            <a:r>
              <a:rPr lang="en-US" b="1" dirty="0"/>
              <a:t>attributes</a:t>
            </a:r>
            <a:r>
              <a:rPr lang="en-US" dirty="0"/>
              <a:t> of existing and new resources based on information from the current run:</a:t>
            </a:r>
          </a:p>
          <a:p>
            <a:pPr lvl="1"/>
            <a:r>
              <a:rPr lang="en-US" dirty="0"/>
              <a:t>the plan, the configuration, the current state, and other run data including cost estimates</a:t>
            </a:r>
          </a:p>
          <a:p>
            <a:pPr lvl="1"/>
            <a:endParaRPr lang="en-US" dirty="0"/>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supports the HTTP GET and POST operations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contained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 across two challenges each.</a:t>
            </a:r>
          </a:p>
          <a:p>
            <a:r>
              <a:rPr lang="en-US" dirty="0"/>
              <a:t>Please use the link for the </a:t>
            </a:r>
            <a:r>
              <a:rPr lang="en-US" b="1" dirty="0"/>
              <a:t>Sentinel for Terraform (v4)</a:t>
            </a:r>
            <a:r>
              <a:rPr lang="en-US" dirty="0"/>
              <a:t> Instruqt track provided by your instructor.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Each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4089439946"/>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Please do NOT edit the mock files; that would be cheating.</a:t>
            </a:r>
          </a:p>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by clicking on the disk icon above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Run the </a:t>
            </a:r>
            <a:r>
              <a:rPr lang="en-US" dirty="0">
                <a:latin typeface="Courier" pitchFamily="2" charset="0"/>
              </a:rPr>
              <a:t>sentinel test</a:t>
            </a:r>
            <a:r>
              <a:rPr lang="en-US" dirty="0"/>
              <a:t> command with the specified arguments. </a:t>
            </a:r>
          </a:p>
          <a:p>
            <a:r>
              <a:rPr lang="en-US" dirty="0"/>
              <a:t>All test cases should pass. If not, edit the policy and repeat the above 2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 (parts a and b)</a:t>
            </a:r>
          </a:p>
        </p:txBody>
      </p:sp>
    </p:spTree>
    <p:extLst>
      <p:ext uri="{BB962C8B-B14F-4D97-AF65-F5344CB8AC3E}">
        <p14:creationId xmlns:p14="http://schemas.microsoft.com/office/powerpoint/2010/main" val="3589863525"/>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341702907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 (parts a and b)</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these challenges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 (parts a and b)</a:t>
            </a:r>
          </a:p>
        </p:txBody>
      </p:sp>
    </p:spTree>
    <p:extLst>
      <p:ext uri="{BB962C8B-B14F-4D97-AF65-F5344CB8AC3E}">
        <p14:creationId xmlns:p14="http://schemas.microsoft.com/office/powerpoint/2010/main" val="4132153586"/>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these challenges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 (parts a and b)</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377541185"/>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is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5" name="Picture 4">
            <a:extLst>
              <a:ext uri="{FF2B5EF4-FFF2-40B4-BE49-F238E27FC236}">
                <a16:creationId xmlns:a16="http://schemas.microsoft.com/office/drawing/2014/main" id="{FA09400B-D127-AC4A-92BE-6CCA7E802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216150"/>
            <a:ext cx="17674331" cy="10550982"/>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ID of the run and when it was created.</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Target addresses specified in the run with the </a:t>
            </a:r>
            <a:r>
              <a:rPr lang="en-US" dirty="0">
                <a:latin typeface="Courier" pitchFamily="2" charset="0"/>
                <a:ea typeface="Verdana" panose="020B0604030504040204" pitchFamily="34" charset="0"/>
                <a:cs typeface="Verdana" panose="020B0604030504040204" pitchFamily="34" charset="0"/>
              </a:rPr>
              <a:t>–target</a:t>
            </a:r>
            <a:r>
              <a:rPr lang="en-US" dirty="0">
                <a:latin typeface="Verdana" panose="020B0604030504040204" pitchFamily="34" charset="0"/>
                <a:ea typeface="Verdana" panose="020B0604030504040204" pitchFamily="34" charset="0"/>
                <a:cs typeface="Verdana" panose="020B0604030504040204" pitchFamily="34" charset="0"/>
              </a:rPr>
              <a:t> flag.</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5" name="Picture 4" descr="Graphical user interface, text, application&#10;&#10;Description automatically generated">
            <a:extLst>
              <a:ext uri="{FF2B5EF4-FFF2-40B4-BE49-F238E27FC236}">
                <a16:creationId xmlns:a16="http://schemas.microsoft.com/office/drawing/2014/main" id="{6669C15E-3017-C647-B334-8ACFA75C0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01" y="2549236"/>
            <a:ext cx="21746797" cy="9611586"/>
          </a:xfrm>
          <a:prstGeom prst="rect">
            <a:avLst/>
          </a:prstGeom>
        </p:spPr>
      </p:pic>
    </p:spTree>
    <p:extLst>
      <p:ext uri="{BB962C8B-B14F-4D97-AF65-F5344CB8AC3E}">
        <p14:creationId xmlns:p14="http://schemas.microsoft.com/office/powerpoint/2010/main" val="1295937438"/>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all 10 challenges of the Sentinel for Terraform (v4) track here:</a:t>
            </a:r>
          </a:p>
          <a:p>
            <a:pPr lvl="1"/>
            <a:r>
              <a:rPr lang="en-US" dirty="0">
                <a:hlinkClick r:id="rId3"/>
              </a:rPr>
              <a:t>https://github.com/hashicorp/sentinel-training-solution</a:t>
            </a:r>
            <a:r>
              <a:rPr lang="en-US" dirty="0"/>
              <a:t> </a:t>
            </a:r>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39833542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1657432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lnSpcReduction="10000"/>
          </a:bodyPr>
          <a:lstStyle/>
          <a:p>
            <a:r>
              <a:rPr lang="en-US" b="1" dirty="0"/>
              <a:t>Policy Sets</a:t>
            </a:r>
            <a:r>
              <a:rPr lang="en-US" dirty="0"/>
              <a:t> are groups of </a:t>
            </a:r>
            <a:r>
              <a:rPr lang="en-US" b="1" dirty="0"/>
              <a:t>Sentinel Polices</a:t>
            </a:r>
            <a:r>
              <a:rPr lang="en-US" dirty="0"/>
              <a:t> (and optionally </a:t>
            </a:r>
            <a:r>
              <a:rPr lang="en-US" b="1" dirty="0"/>
              <a:t>Sentinel Modules</a:t>
            </a:r>
            <a:r>
              <a:rPr lang="en-US" dirty="0"/>
              <a:t>) </a:t>
            </a:r>
          </a:p>
          <a:p>
            <a:pPr lvl="1"/>
            <a:r>
              <a:rPr lang="en-US" dirty="0"/>
              <a:t>They can be enforced on all workspaces or only on selected workspaces within one or more organizations.</a:t>
            </a:r>
          </a:p>
          <a:p>
            <a:endParaRPr lang="en-US" dirty="0"/>
          </a:p>
          <a:p>
            <a:r>
              <a:rPr lang="en-US" dirty="0"/>
              <a:t>They are usually created in VCS repositories and then registered with organizations using the Terraform Cloud UI or API.</a:t>
            </a:r>
          </a:p>
          <a:p>
            <a:pPr marL="22225" indent="0">
              <a:buNone/>
            </a:pPr>
            <a:endParaRPr lang="en-US" dirty="0"/>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85909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Sentinel is Policy as Code framework</a:t>
            </a:r>
          </a:p>
          <a:p>
            <a:endParaRPr lang="en-US" dirty="0"/>
          </a:p>
          <a:p>
            <a:r>
              <a:rPr lang="en-US" dirty="0"/>
              <a:t>Terraform Cloud automatically runs Sentinel checks between </a:t>
            </a:r>
            <a:r>
              <a:rPr lang="en-US" b="1" dirty="0"/>
              <a:t>plan and apply</a:t>
            </a:r>
          </a:p>
          <a:p>
            <a:endParaRPr lang="en-US" b="1" dirty="0"/>
          </a:p>
          <a:p>
            <a:r>
              <a:rPr lang="en-US" dirty="0"/>
              <a:t>Sentinel has different enforcement levels, </a:t>
            </a:r>
            <a:r>
              <a:rPr lang="en-US" b="1" dirty="0"/>
              <a:t>Advisory, Soft and Hard Mandatory</a:t>
            </a:r>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9485226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10000"/>
          </a:bodyPr>
          <a:lstStyle/>
          <a:p>
            <a:r>
              <a:rPr lang="en-US" dirty="0"/>
              <a:t>Introduction To Sentinel Concepts</a:t>
            </a:r>
          </a:p>
          <a:p>
            <a:r>
              <a:rPr lang="en-US" dirty="0"/>
              <a:t>The Sentinel Language</a:t>
            </a:r>
          </a:p>
          <a:p>
            <a:pPr lvl="1"/>
            <a:r>
              <a:rPr lang="en-US" dirty="0"/>
              <a:t>Lab Challenge 1: Using the Sentinel CLI</a:t>
            </a:r>
          </a:p>
          <a:p>
            <a:pPr lvl="1"/>
            <a:r>
              <a:rPr lang="en-US" dirty="0"/>
              <a:t>Lab Challenge 2: Applying and Testing a Policy with the CLI</a:t>
            </a:r>
          </a:p>
          <a:p>
            <a:r>
              <a:rPr lang="en-US" dirty="0"/>
              <a:t>The Evolution of Terraform Sentinel Policies</a:t>
            </a:r>
          </a:p>
          <a:p>
            <a:r>
              <a:rPr lang="en-US" dirty="0"/>
              <a:t>Writing Sentinel Policies and Testing them with the Sentinel CLI</a:t>
            </a:r>
          </a:p>
          <a:p>
            <a:pPr lvl="1"/>
            <a:r>
              <a:rPr lang="en-US" dirty="0"/>
              <a:t>Lab Exercises 1-2: Write and Test Your First Policies</a:t>
            </a:r>
          </a:p>
          <a:p>
            <a:r>
              <a:rPr lang="en-US" dirty="0"/>
              <a:t>Using Sentinel in Terraform Cloud</a:t>
            </a:r>
          </a:p>
          <a:p>
            <a:pPr lvl="1"/>
            <a:r>
              <a:rPr lang="en-US" dirty="0"/>
              <a:t>Lab Exercises 3-5: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Single Session Workshop 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2548434" cy="4830580"/>
          </a:xfrm>
        </p:spPr>
        <p:txBody>
          <a:bodyPr anchor="ctr"/>
          <a:lstStyle/>
          <a:p>
            <a:r>
              <a:rPr lang="en-US" dirty="0"/>
              <a:t>Chapter 1 - Complete</a:t>
            </a:r>
          </a:p>
        </p:txBody>
      </p:sp>
    </p:spTree>
    <p:extLst>
      <p:ext uri="{BB962C8B-B14F-4D97-AF65-F5344CB8AC3E}">
        <p14:creationId xmlns:p14="http://schemas.microsoft.com/office/powerpoint/2010/main" val="28585704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hlinkClick r:id="rId3"/>
              </a:rPr>
              <a:t>Main Sentinel Docs</a:t>
            </a:r>
            <a:endParaRPr lang="en-US" dirty="0"/>
          </a:p>
          <a:p>
            <a:endParaRPr lang="en-US" dirty="0"/>
          </a:p>
          <a:p>
            <a:r>
              <a:rPr lang="en-US" dirty="0">
                <a:hlinkClick r:id="rId4"/>
              </a:rPr>
              <a:t>Terraform Cloud Sentinel Docs</a:t>
            </a:r>
            <a:endParaRPr lang="en-US" dirty="0"/>
          </a:p>
          <a:p>
            <a:endParaRPr lang="en-US" dirty="0"/>
          </a:p>
          <a:p>
            <a:r>
              <a:rPr lang="en-US" dirty="0">
                <a:hlinkClick r:id="rId5"/>
              </a:rPr>
              <a:t>GitHub Repository with Sample Sentinel Policies for AWS, Azure, GCP, and VMware as well as useful common functions in modules</a:t>
            </a:r>
            <a:endParaRPr lang="en-US" dirty="0"/>
          </a:p>
          <a:p>
            <a:endParaRPr lang="en-US" dirty="0"/>
          </a:p>
          <a:p>
            <a:r>
              <a:rPr lang="en-US" dirty="0">
                <a:hlinkClick r:id="rId6"/>
              </a:rPr>
              <a:t>Guide to Writing and Testing Sentinel Policies in 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6191487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218139749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The hands-on lab exercises of this workshop are done in an interactive learning platform </a:t>
            </a:r>
            <a:r>
              <a:rPr lang="en-US" b="1" dirty="0" err="1"/>
              <a:t>Instruqt</a:t>
            </a:r>
            <a:endParaRPr lang="en-US" b="1" dirty="0"/>
          </a:p>
          <a:p>
            <a:endParaRPr lang="en-US" b="1" dirty="0"/>
          </a:p>
          <a:p>
            <a:r>
              <a:rPr lang="en-US" dirty="0"/>
              <a:t>For this workshop, please use links provided by your instructor for these tracks:</a:t>
            </a:r>
          </a:p>
          <a:p>
            <a:pPr lvl="1"/>
            <a:r>
              <a:rPr lang="en-US" sz="4400" b="1" dirty="0"/>
              <a:t>Sentinel CLI Basics</a:t>
            </a:r>
          </a:p>
          <a:p>
            <a:pPr lvl="1"/>
            <a:r>
              <a:rPr lang="en-US" sz="4400" b="1" dirty="0"/>
              <a:t>Sentinel for Terraform v4</a:t>
            </a:r>
          </a:p>
          <a:p>
            <a:pPr lvl="1"/>
            <a:endParaRPr lang="en-US" sz="4400" b="1" dirty="0"/>
          </a:p>
          <a:p>
            <a:r>
              <a:rPr lang="en-US" sz="4400" dirty="0"/>
              <a:t>In the first challenge of the first track,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411064311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a:t>
            </a:r>
            <a:r>
              <a:rPr lang="en-US" dirty="0">
                <a:hlinkClick r:id="rId3"/>
              </a:rPr>
              <a:t>Instruqt's own tutorial </a:t>
            </a:r>
            <a:r>
              <a:rPr lang="en-US" dirty="0"/>
              <a:t>track for more details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31212912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25917967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endParaRPr lang="en-US" sz="4400" dirty="0"/>
          </a:p>
          <a:p>
            <a:r>
              <a:rPr lang="en-US" sz="4400" dirty="0"/>
              <a:t>Please continue in your running instance of the Sentinel CLI Basics track by clicking the green Check button. </a:t>
            </a:r>
          </a:p>
          <a:p>
            <a:endParaRPr lang="en-US" sz="4400"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22939286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cloud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v2 versions of three Terraform Sentinel imports (tfplan, tfstate, and tfconfig) are aligned more closely with Terraform's native data structures in versions 0.12 and higher.</a:t>
            </a:r>
          </a:p>
          <a:p>
            <a:r>
              <a:rPr lang="en-US" dirty="0"/>
              <a:t>This makes the v2 imports easier to use than the v1 imports.</a:t>
            </a:r>
          </a:p>
          <a:p>
            <a:r>
              <a:rPr lang="en-US" dirty="0"/>
              <a:t>Additionally, since resource instances are stored in a single flat map that spans across all Terraform modules and resource types, it is much easier to find all resources instances of a specific type or a sub-collection of them.</a:t>
            </a:r>
          </a:p>
          <a:p>
            <a:r>
              <a:rPr lang="en-US" b="1" dirty="0"/>
              <a:t>However, the v2 imports can only be used with Terraform 0.12 and higher</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The v2 Versions of the Terraform Sentinel Imports</a:t>
            </a:r>
          </a:p>
        </p:txBody>
      </p:sp>
    </p:spTree>
    <p:extLst>
      <p:ext uri="{BB962C8B-B14F-4D97-AF65-F5344CB8AC3E}">
        <p14:creationId xmlns:p14="http://schemas.microsoft.com/office/powerpoint/2010/main" val="3220957978"/>
      </p:ext>
    </p:extLst>
  </p:cSld>
  <p:clrMapOvr>
    <a:masterClrMapping/>
  </p:clrMapOvr>
  <p:transition spd="med"/>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2A - Sentinel Language 				Key Concepts</a:t>
            </a:r>
          </a:p>
        </p:txBody>
      </p:sp>
    </p:spTree>
    <p:extLst>
      <p:ext uri="{BB962C8B-B14F-4D97-AF65-F5344CB8AC3E}">
        <p14:creationId xmlns:p14="http://schemas.microsoft.com/office/powerpoint/2010/main" val="10071728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92500" lnSpcReduction="20000"/>
          </a:bodyPr>
          <a:lstStyle/>
          <a:p>
            <a:r>
              <a:rPr lang="en-US" dirty="0"/>
              <a:t>First Session:</a:t>
            </a:r>
          </a:p>
          <a:p>
            <a:pPr lvl="1"/>
            <a:r>
              <a:rPr lang="en-US" dirty="0"/>
              <a:t>Introduction To Sentinel Concepts</a:t>
            </a:r>
          </a:p>
          <a:p>
            <a:pPr lvl="1"/>
            <a:r>
              <a:rPr lang="en-US" dirty="0"/>
              <a:t>The Sentinel Language</a:t>
            </a:r>
          </a:p>
          <a:p>
            <a:pPr lvl="2"/>
            <a:r>
              <a:rPr lang="en-US" dirty="0"/>
              <a:t>Lab Challenge 1: Using the Sentinel CLI</a:t>
            </a:r>
          </a:p>
          <a:p>
            <a:pPr lvl="2"/>
            <a:r>
              <a:rPr lang="en-US" dirty="0"/>
              <a:t>Lab Challenge 2: Applying and Testing a Policy with the CLI</a:t>
            </a:r>
          </a:p>
          <a:p>
            <a:pPr lvl="1"/>
            <a:r>
              <a:rPr lang="en-US" dirty="0"/>
              <a:t>The Evolution of Terraform Sentinel Policies</a:t>
            </a:r>
          </a:p>
          <a:p>
            <a:pPr lvl="1"/>
            <a:r>
              <a:rPr lang="en-US" dirty="0"/>
              <a:t>Writing Sentinel Policies and Testing them with the Sentinel CLI</a:t>
            </a:r>
          </a:p>
          <a:p>
            <a:pPr lvl="1"/>
            <a:r>
              <a:rPr lang="en-US" dirty="0"/>
              <a:t>Using Sentinel in Terraform Cloud</a:t>
            </a:r>
          </a:p>
          <a:p>
            <a:r>
              <a:rPr lang="en-US" dirty="0"/>
              <a:t>Second Session</a:t>
            </a:r>
          </a:p>
          <a:p>
            <a:pPr lvl="1"/>
            <a:r>
              <a:rPr lang="en-US" dirty="0"/>
              <a:t>Advanced Techniques</a:t>
            </a:r>
          </a:p>
          <a:p>
            <a:pPr lvl="2"/>
            <a:r>
              <a:rPr lang="en-US" dirty="0"/>
              <a:t>Lab Exercises 1-2: Write and Test Your First Policies</a:t>
            </a:r>
          </a:p>
          <a:p>
            <a:pPr lvl="2"/>
            <a:r>
              <a:rPr lang="en-US" dirty="0"/>
              <a:t>Lab Exercises 3-5: Write and Test More Policies</a:t>
            </a:r>
          </a:p>
          <a:p>
            <a:pPr lvl="1"/>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Two Session Workshop Agenda</a:t>
            </a:r>
          </a:p>
        </p:txBody>
      </p:sp>
    </p:spTree>
    <p:extLst>
      <p:ext uri="{BB962C8B-B14F-4D97-AF65-F5344CB8AC3E}">
        <p14:creationId xmlns:p14="http://schemas.microsoft.com/office/powerpoint/2010/main" val="82441681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Imports</a:t>
            </a:r>
          </a:p>
          <a:p>
            <a:pPr lvl="1"/>
            <a:r>
              <a:rPr lang="en-US" dirty="0"/>
              <a:t>Modules and Functions</a:t>
            </a:r>
          </a:p>
          <a:p>
            <a:r>
              <a:rPr lang="en-US" dirty="0"/>
              <a:t>Declare criteria to evaluate against</a:t>
            </a:r>
          </a:p>
          <a:p>
            <a:pPr lvl="1"/>
            <a:r>
              <a:rPr lang="en-US" dirty="0"/>
              <a:t>Approved images, “Right” ports to use, “allowed” regions</a:t>
            </a:r>
          </a:p>
          <a:p>
            <a:r>
              <a:rPr lang="en-US" dirty="0"/>
              <a:t>Find all the resources in Terraform to evaluate against</a:t>
            </a:r>
          </a:p>
          <a:p>
            <a:pPr lvl="1"/>
            <a:r>
              <a:rPr lang="en-US" dirty="0"/>
              <a:t>Find all images, find all port configurations, find all regions</a:t>
            </a:r>
          </a:p>
          <a:p>
            <a:r>
              <a:rPr lang="en-US" dirty="0"/>
              <a:t>Evaluate</a:t>
            </a:r>
          </a:p>
          <a:p>
            <a:r>
              <a:rPr lang="en-US" dirty="0"/>
              <a:t>Test</a:t>
            </a:r>
          </a:p>
          <a:p>
            <a:r>
              <a:rPr lang="en-US" dirty="0"/>
              <a:t>Print Errors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(0)</a:t>
            </a:r>
          </a:p>
        </p:txBody>
      </p:sp>
    </p:spTree>
    <p:extLst>
      <p:ext uri="{BB962C8B-B14F-4D97-AF65-F5344CB8AC3E}">
        <p14:creationId xmlns:p14="http://schemas.microsoft.com/office/powerpoint/2010/main" val="137017053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623A6-2C2F-A04D-8636-82872F1BA9A4}"/>
              </a:ext>
            </a:extLst>
          </p:cNvPr>
          <p:cNvSpPr/>
          <p:nvPr/>
        </p:nvSpPr>
        <p:spPr>
          <a:xfrm>
            <a:off x="1451869" y="2707591"/>
            <a:ext cx="12274657" cy="1383961"/>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(1)</a:t>
            </a:r>
          </a:p>
        </p:txBody>
      </p:sp>
    </p:spTree>
    <p:extLst>
      <p:ext uri="{BB962C8B-B14F-4D97-AF65-F5344CB8AC3E}">
        <p14:creationId xmlns:p14="http://schemas.microsoft.com/office/powerpoint/2010/main" val="147500957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683ED-66B6-144F-9860-1F0D8B44E612}"/>
              </a:ext>
            </a:extLst>
          </p:cNvPr>
          <p:cNvSpPr/>
          <p:nvPr/>
        </p:nvSpPr>
        <p:spPr>
          <a:xfrm>
            <a:off x="1185333" y="4609543"/>
            <a:ext cx="17687883" cy="1784534"/>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(2)</a:t>
            </a:r>
          </a:p>
        </p:txBody>
      </p:sp>
    </p:spTree>
    <p:extLst>
      <p:ext uri="{BB962C8B-B14F-4D97-AF65-F5344CB8AC3E}">
        <p14:creationId xmlns:p14="http://schemas.microsoft.com/office/powerpoint/2010/main" val="40622667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26A463-B5C3-0C4F-B07F-9409C23B73D0}"/>
              </a:ext>
            </a:extLst>
          </p:cNvPr>
          <p:cNvSpPr/>
          <p:nvPr/>
        </p:nvSpPr>
        <p:spPr>
          <a:xfrm>
            <a:off x="1002453" y="6694375"/>
            <a:ext cx="13426779" cy="1571801"/>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(3)</a:t>
            </a:r>
          </a:p>
        </p:txBody>
      </p:sp>
    </p:spTree>
    <p:extLst>
      <p:ext uri="{BB962C8B-B14F-4D97-AF65-F5344CB8AC3E}">
        <p14:creationId xmlns:p14="http://schemas.microsoft.com/office/powerpoint/2010/main" val="281169179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AD98C8-3715-D541-8DE9-1DB108855AB1}"/>
              </a:ext>
            </a:extLst>
          </p:cNvPr>
          <p:cNvSpPr/>
          <p:nvPr/>
        </p:nvSpPr>
        <p:spPr>
          <a:xfrm>
            <a:off x="896113" y="8229601"/>
            <a:ext cx="21086064" cy="2304288"/>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(4)</a:t>
            </a:r>
          </a:p>
        </p:txBody>
      </p:sp>
    </p:spTree>
    <p:extLst>
      <p:ext uri="{BB962C8B-B14F-4D97-AF65-F5344CB8AC3E}">
        <p14:creationId xmlns:p14="http://schemas.microsoft.com/office/powerpoint/2010/main" val="149045072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AD98C8-3715-D541-8DE9-1DB108855AB1}"/>
              </a:ext>
            </a:extLst>
          </p:cNvPr>
          <p:cNvSpPr/>
          <p:nvPr/>
        </p:nvSpPr>
        <p:spPr>
          <a:xfrm>
            <a:off x="658369" y="10442449"/>
            <a:ext cx="21086064" cy="2304288"/>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t>allowed_list</a:t>
            </a:r>
            <a:r>
              <a:rPr lang="en-CA" b="1" dirty="0"/>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t>violatingResources</a:t>
            </a:r>
            <a:r>
              <a:rPr lang="en-CA" dirty="0"/>
              <a:t> = </a:t>
            </a:r>
            <a:r>
              <a:rPr lang="en-CA" dirty="0" err="1"/>
              <a:t>config.filter_attribute_not_in_list</a:t>
            </a:r>
            <a:r>
              <a:rPr lang="en-CA" dirty="0"/>
              <a:t>(</a:t>
            </a:r>
            <a:r>
              <a:rPr lang="en-CA" dirty="0" err="1"/>
              <a:t>allResources</a:t>
            </a:r>
            <a:r>
              <a:rPr lang="en-CA" dirty="0"/>
              <a:t>, "type", </a:t>
            </a:r>
            <a:r>
              <a:rPr lang="en-CA" dirty="0" err="1"/>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(5)</a:t>
            </a:r>
          </a:p>
        </p:txBody>
      </p:sp>
    </p:spTree>
    <p:extLst>
      <p:ext uri="{BB962C8B-B14F-4D97-AF65-F5344CB8AC3E}">
        <p14:creationId xmlns:p14="http://schemas.microsoft.com/office/powerpoint/2010/main" val="216643074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70000" lnSpcReduction="20000"/>
          </a:bodyPr>
          <a:lstStyle/>
          <a:p>
            <a:r>
              <a:rPr lang="en-US" sz="6300" b="1" dirty="0"/>
              <a:t>Functions:</a:t>
            </a:r>
            <a:r>
              <a:rPr lang="en-US" sz="6300" dirty="0"/>
              <a:t> </a:t>
            </a:r>
          </a:p>
          <a:p>
            <a:pPr lvl="1"/>
            <a:r>
              <a:rPr lang="en-US" dirty="0"/>
              <a:t>Execute various statements and return a value.</a:t>
            </a:r>
          </a:p>
          <a:p>
            <a:pPr lvl="2"/>
            <a:r>
              <a:rPr lang="en-US" dirty="0"/>
              <a:t>### </a:t>
            </a:r>
            <a:r>
              <a:rPr lang="en-US" dirty="0" err="1"/>
              <a:t>find_resources</a:t>
            </a:r>
            <a:r>
              <a:rPr lang="en-US" dirty="0"/>
              <a:t> ###</a:t>
            </a:r>
          </a:p>
          <a:p>
            <a:pPr marL="515938" lvl="2" indent="0">
              <a:buNone/>
            </a:pPr>
            <a:r>
              <a:rPr lang="en-US" dirty="0"/>
              <a:t>	# Find all resources of a specific type using the </a:t>
            </a:r>
            <a:r>
              <a:rPr lang="en-US" dirty="0" err="1"/>
              <a:t>tfplan</a:t>
            </a:r>
            <a:r>
              <a:rPr lang="en-US" dirty="0"/>
              <a:t>/v2 import.</a:t>
            </a:r>
          </a:p>
          <a:p>
            <a:pPr marL="515938" lvl="2" indent="0">
              <a:buNone/>
            </a:pPr>
            <a:r>
              <a:rPr lang="en-US" dirty="0"/>
              <a:t>	# Include resources that are not being permanently deleted.</a:t>
            </a:r>
          </a:p>
          <a:p>
            <a:pPr marL="515938" lvl="2" indent="0">
              <a:buNone/>
            </a:pPr>
            <a:r>
              <a:rPr lang="en-US" dirty="0"/>
              <a:t>	# Technically, this returns a map of resource changes.</a:t>
            </a:r>
          </a:p>
          <a:p>
            <a:pPr marL="515938" lvl="2" indent="0">
              <a:buNone/>
            </a:pPr>
            <a:r>
              <a:rPr lang="en-US" dirty="0"/>
              <a:t>	</a:t>
            </a:r>
            <a:r>
              <a:rPr lang="en-US" dirty="0" err="1"/>
              <a:t>find_resources</a:t>
            </a:r>
            <a:r>
              <a:rPr lang="en-US" dirty="0"/>
              <a:t> = </a:t>
            </a:r>
            <a:r>
              <a:rPr lang="en-US" dirty="0" err="1"/>
              <a:t>func</a:t>
            </a:r>
            <a:r>
              <a:rPr lang="en-US" dirty="0"/>
              <a:t>(type) {</a:t>
            </a:r>
          </a:p>
          <a:p>
            <a:pPr marL="515938" lvl="2" indent="0">
              <a:buNone/>
            </a:pPr>
            <a:r>
              <a:rPr lang="en-US" dirty="0"/>
              <a:t>  	resources = filter </a:t>
            </a:r>
            <a:r>
              <a:rPr lang="en-US" dirty="0" err="1"/>
              <a:t>tfplan.resource_changes</a:t>
            </a:r>
            <a:r>
              <a:rPr lang="en-US" dirty="0"/>
              <a:t> as address, </a:t>
            </a:r>
            <a:r>
              <a:rPr lang="en-US" dirty="0" err="1"/>
              <a:t>rc</a:t>
            </a:r>
            <a:r>
              <a:rPr lang="en-US" dirty="0"/>
              <a:t> {</a:t>
            </a:r>
          </a:p>
          <a:p>
            <a:pPr marL="515938" lvl="2" indent="0">
              <a:buNone/>
            </a:pPr>
            <a:r>
              <a:rPr lang="en-US" dirty="0"/>
              <a:t>  		</a:t>
            </a:r>
            <a:r>
              <a:rPr lang="en-US" dirty="0" err="1"/>
              <a:t>rc.type</a:t>
            </a:r>
            <a:r>
              <a:rPr lang="en-US" dirty="0"/>
              <a:t> is type and</a:t>
            </a:r>
          </a:p>
          <a:p>
            <a:pPr marL="515938" lvl="2" indent="0">
              <a:buNone/>
            </a:pPr>
            <a:r>
              <a:rPr lang="en-US" dirty="0"/>
              <a:t>  		</a:t>
            </a:r>
            <a:r>
              <a:rPr lang="en-US" dirty="0" err="1"/>
              <a:t>rc.mode</a:t>
            </a:r>
            <a:r>
              <a:rPr lang="en-US" dirty="0"/>
              <a:t> is "managed" and</a:t>
            </a:r>
          </a:p>
          <a:p>
            <a:pPr marL="515938" lvl="2" indent="0">
              <a:buNone/>
            </a:pPr>
            <a:r>
              <a:rPr lang="en-US" dirty="0"/>
              <a:t>  		(</a:t>
            </a:r>
            <a:r>
              <a:rPr lang="en-US" dirty="0" err="1"/>
              <a:t>rc.change.actions</a:t>
            </a:r>
            <a:r>
              <a:rPr lang="en-US" dirty="0"/>
              <a:t> contains "create" or </a:t>
            </a:r>
            <a:r>
              <a:rPr lang="en-US" dirty="0" err="1"/>
              <a:t>rc.change.actions</a:t>
            </a:r>
            <a:r>
              <a:rPr lang="en-US" dirty="0"/>
              <a:t> contains "update" or</a:t>
            </a:r>
          </a:p>
          <a:p>
            <a:pPr marL="515938" lvl="2" indent="0">
              <a:buNone/>
            </a:pPr>
            <a:r>
              <a:rPr lang="en-US" dirty="0"/>
              <a:t>    	 </a:t>
            </a:r>
            <a:r>
              <a:rPr lang="en-US" dirty="0" err="1"/>
              <a:t>rc.change.actions</a:t>
            </a:r>
            <a:r>
              <a:rPr lang="en-US" dirty="0"/>
              <a:t> contains "read" or (</a:t>
            </a:r>
            <a:r>
              <a:rPr lang="en-US" dirty="0" err="1"/>
              <a:t>rc.change.actions</a:t>
            </a:r>
            <a:r>
              <a:rPr lang="en-US" dirty="0"/>
              <a:t> contains "no-op" and</a:t>
            </a:r>
          </a:p>
          <a:p>
            <a:pPr marL="515938" lvl="2" indent="0">
              <a:buNone/>
            </a:pPr>
            <a:r>
              <a:rPr lang="en-US" dirty="0"/>
              <a:t>     	</a:t>
            </a:r>
            <a:r>
              <a:rPr lang="en-US" dirty="0" err="1"/>
              <a:t>rc.change.after</a:t>
            </a:r>
            <a:r>
              <a:rPr lang="en-US" dirty="0"/>
              <a:t> is not null))</a:t>
            </a:r>
          </a:p>
          <a:p>
            <a:pPr marL="515938" lvl="2" indent="0">
              <a:buNone/>
            </a:pPr>
            <a:r>
              <a:rPr lang="en-US" dirty="0"/>
              <a:t>  	}</a:t>
            </a:r>
          </a:p>
          <a:p>
            <a:pPr marL="515938" lvl="2" indent="0">
              <a:buNone/>
            </a:pPr>
            <a:endParaRPr lang="en-US" dirty="0"/>
          </a:p>
          <a:p>
            <a:pPr marL="515938" lvl="2" indent="0">
              <a:buNone/>
            </a:pPr>
            <a:r>
              <a:rPr lang="en-US" dirty="0"/>
              <a:t>  	return resources</a:t>
            </a:r>
          </a:p>
          <a:p>
            <a:pPr marL="515938" lvl="2" indent="0">
              <a:buNone/>
            </a:pPr>
            <a:r>
              <a:rPr lang="en-US" dirty="0"/>
              <a:t>	}</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Policies Deep Dive</a:t>
            </a:r>
          </a:p>
        </p:txBody>
      </p:sp>
    </p:spTree>
    <p:extLst>
      <p:ext uri="{BB962C8B-B14F-4D97-AF65-F5344CB8AC3E}">
        <p14:creationId xmlns:p14="http://schemas.microsoft.com/office/powerpoint/2010/main" val="21180169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sz="4400" b="1" dirty="0"/>
              <a:t>OR</a:t>
            </a:r>
          </a:p>
          <a:p>
            <a:pPr lvl="1"/>
            <a:r>
              <a:rPr lang="en-US" sz="4400" b="1" dirty="0"/>
              <a:t>Functions</a:t>
            </a:r>
          </a:p>
          <a:p>
            <a:pPr lvl="2"/>
            <a:r>
              <a:rPr lang="en-CA" dirty="0"/>
              <a:t>import "</a:t>
            </a:r>
            <a:r>
              <a:rPr lang="en-CA" dirty="0" err="1"/>
              <a:t>tfconfig</a:t>
            </a:r>
            <a:r>
              <a:rPr lang="en-CA" dirty="0"/>
              <a:t>-functions" as config </a:t>
            </a:r>
          </a:p>
          <a:p>
            <a:pPr lvl="1"/>
            <a:endParaRPr lang="en-US" sz="4400" b="1" dirty="0"/>
          </a:p>
          <a:p>
            <a:endParaRPr lang="en-US" sz="4400"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Policies Deep Dive</a:t>
            </a:r>
          </a:p>
        </p:txBody>
      </p:sp>
    </p:spTree>
    <p:extLst>
      <p:ext uri="{BB962C8B-B14F-4D97-AF65-F5344CB8AC3E}">
        <p14:creationId xmlns:p14="http://schemas.microsoft.com/office/powerpoint/2010/main" val="1534733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2972364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76040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Chapter 1 - Introduction To Sentinel Concepts</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82096005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339875403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pPr marL="22225" indent="0">
              <a:buNone/>
            </a:pPr>
            <a:endParaRPr lang="en-US" dirty="0"/>
          </a:p>
          <a:p>
            <a:pPr marL="22225" indent="0">
              <a:buNone/>
            </a:pPr>
            <a:r>
              <a:rPr lang="en-US" dirty="0"/>
              <a:t>Note that maps and lists are comparable!</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372285772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fontScale="92500"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filter</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fontScale="92500" lnSpcReduction="10000"/>
          </a:bodyPr>
          <a:lstStyle/>
          <a:p>
            <a:r>
              <a:rPr lang="en-US" sz="6000" dirty="0"/>
              <a:t>func</a:t>
            </a:r>
          </a:p>
          <a:p>
            <a:r>
              <a:rPr lang="en-US" sz="6000" dirty="0"/>
              <a:t>if</a:t>
            </a:r>
          </a:p>
          <a:p>
            <a:r>
              <a:rPr lang="en-US" sz="6000" dirty="0"/>
              <a:t>is</a:t>
            </a:r>
          </a:p>
          <a:p>
            <a:r>
              <a:rPr lang="en-US" sz="6000" dirty="0"/>
              <a:t>import</a:t>
            </a:r>
          </a:p>
          <a:p>
            <a:r>
              <a:rPr lang="en-US" sz="6000" dirty="0"/>
              <a:t>map</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345138239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A basic rule of thumb is that Sentinel policies contain;</a:t>
            </a:r>
          </a:p>
          <a:p>
            <a:pPr lvl="1"/>
            <a:r>
              <a:rPr lang="en-US" dirty="0"/>
              <a:t>Imports/Modules/Functions</a:t>
            </a:r>
          </a:p>
          <a:p>
            <a:pPr lvl="1"/>
            <a:r>
              <a:rPr lang="en-US" dirty="0"/>
              <a:t>Evaluation Criteria (</a:t>
            </a:r>
            <a:r>
              <a:rPr lang="en-US" b="1" dirty="0"/>
              <a:t>Negative or Positive</a:t>
            </a:r>
            <a:r>
              <a:rPr lang="en-US" dirty="0"/>
              <a:t>)</a:t>
            </a:r>
          </a:p>
          <a:p>
            <a:pPr lvl="1"/>
            <a:r>
              <a:rPr lang="en-US" dirty="0"/>
              <a:t>A ’Search’ for any resources to test</a:t>
            </a:r>
          </a:p>
          <a:p>
            <a:pPr lvl="1"/>
            <a:r>
              <a:rPr lang="en-US" b="1" dirty="0"/>
              <a:t>ONE </a:t>
            </a:r>
            <a:r>
              <a:rPr lang="en-US" dirty="0"/>
              <a:t>main rule</a:t>
            </a:r>
          </a:p>
          <a:p>
            <a:pPr lvl="2"/>
            <a:r>
              <a:rPr lang="en-US" b="1" dirty="0"/>
              <a:t>One or many rules</a:t>
            </a:r>
          </a:p>
          <a:p>
            <a:pPr marL="212272" lvl="1" indent="0">
              <a:buNone/>
            </a:pPr>
            <a:endParaRPr lang="en-US" b="1" dirty="0"/>
          </a:p>
          <a:p>
            <a:pPr marL="898072" lvl="1" indent="-685800"/>
            <a:r>
              <a:rPr lang="en-US" dirty="0"/>
              <a:t>Sentinel has built in functions</a:t>
            </a:r>
          </a:p>
          <a:p>
            <a:pPr marL="1201738" lvl="2" indent="-685800"/>
            <a:r>
              <a:rPr lang="en-US" dirty="0"/>
              <a:t>There’s also </a:t>
            </a:r>
            <a:r>
              <a:rPr lang="en-US" dirty="0">
                <a:hlinkClick r:id="rId3"/>
              </a:rPr>
              <a:t>common functions </a:t>
            </a:r>
            <a:r>
              <a:rPr lang="en-US" dirty="0"/>
              <a:t>you can consume!</a:t>
            </a:r>
          </a:p>
          <a:p>
            <a:pPr lvl="2"/>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89118984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2A - Completed</a:t>
            </a:r>
          </a:p>
        </p:txBody>
      </p:sp>
    </p:spTree>
    <p:extLst>
      <p:ext uri="{BB962C8B-B14F-4D97-AF65-F5344CB8AC3E}">
        <p14:creationId xmlns:p14="http://schemas.microsoft.com/office/powerpoint/2010/main" val="13742148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2B - Sentinel Imports</a:t>
            </a:r>
          </a:p>
        </p:txBody>
      </p:sp>
    </p:spTree>
    <p:extLst>
      <p:ext uri="{BB962C8B-B14F-4D97-AF65-F5344CB8AC3E}">
        <p14:creationId xmlns:p14="http://schemas.microsoft.com/office/powerpoint/2010/main" val="204662699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The </a:t>
            </a:r>
            <a:r>
              <a:rPr lang="en-US" b="1" dirty="0">
                <a:hlinkClick r:id="rId3"/>
              </a:rPr>
              <a:t>tfplan/v2</a:t>
            </a:r>
            <a:r>
              <a:rPr lang="en-US" dirty="0">
                <a:hlinkClick r:id="rId3"/>
              </a:rPr>
              <a:t> </a:t>
            </a:r>
            <a:r>
              <a:rPr lang="en-US" dirty="0"/>
              <a:t>gives data generated from Terraform plans</a:t>
            </a:r>
          </a:p>
          <a:p>
            <a:endParaRPr lang="en-US" dirty="0"/>
          </a:p>
          <a:p>
            <a:r>
              <a:rPr lang="en-US" dirty="0"/>
              <a:t>The </a:t>
            </a:r>
            <a:r>
              <a:rPr lang="en-US" b="1" dirty="0">
                <a:hlinkClick r:id="rId4"/>
              </a:rPr>
              <a:t>tfconfig/v2</a:t>
            </a:r>
            <a:r>
              <a:rPr lang="en-US" dirty="0">
                <a:hlinkClick r:id="rId4"/>
              </a:rPr>
              <a:t> </a:t>
            </a:r>
            <a:r>
              <a:rPr lang="en-US" dirty="0"/>
              <a:t>import gives data about the Terraform configuration</a:t>
            </a:r>
          </a:p>
          <a:p>
            <a:endParaRPr lang="en-US" dirty="0"/>
          </a:p>
          <a:p>
            <a:r>
              <a:rPr lang="en-US" dirty="0"/>
              <a:t>The </a:t>
            </a:r>
            <a:r>
              <a:rPr lang="en-US" b="1" dirty="0">
                <a:hlinkClick r:id="rId5"/>
              </a:rPr>
              <a:t>tfstate/v2</a:t>
            </a:r>
            <a:r>
              <a:rPr lang="en-US" dirty="0">
                <a:hlinkClick r:id="rId5"/>
              </a:rPr>
              <a:t> </a:t>
            </a:r>
            <a:r>
              <a:rPr lang="en-US" dirty="0"/>
              <a:t>import gives data about the current state of a workspace</a:t>
            </a:r>
          </a:p>
          <a:p>
            <a:endParaRPr lang="en-US" dirty="0"/>
          </a:p>
          <a:p>
            <a:r>
              <a:rPr lang="en-US" dirty="0"/>
              <a:t>The </a:t>
            </a:r>
            <a:r>
              <a:rPr lang="en-US" b="1" dirty="0">
                <a:hlinkClick r:id="rId6"/>
              </a:rPr>
              <a:t>tfrun</a:t>
            </a:r>
            <a:r>
              <a:rPr lang="en-US" dirty="0"/>
              <a:t> import provides metadata for Terraform runs and their workspaces as well as cost estimate data</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87399595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00433625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A Sentinel Module defines Sentinel functions and rules in a file that can be used by Sentinel policies with a single import statement.</a:t>
            </a:r>
          </a:p>
          <a:p>
            <a:r>
              <a:rPr lang="en-US" dirty="0"/>
              <a:t>This avoids the need to paste the functions into every policy that calls them, improving the reusability of Sentinel functions.</a:t>
            </a:r>
          </a:p>
          <a:p>
            <a:r>
              <a:rPr lang="en-US" dirty="0"/>
              <a:t>Sentinel modules are registered in Sentinel CLI configuration files and in TFC/TFE policy set configuration files.</a:t>
            </a:r>
          </a:p>
          <a:p>
            <a:pPr lvl="0">
              <a:buClr>
                <a:srgbClr val="7C8797"/>
              </a:buClr>
            </a:pPr>
            <a:r>
              <a:rPr lang="en-US" dirty="0"/>
              <a:t>The terraform-sentinel-policies repository includes 8 modules:</a:t>
            </a:r>
          </a:p>
          <a:p>
            <a:pPr lvl="1">
              <a:buClr>
                <a:srgbClr val="7C8797"/>
              </a:buClr>
            </a:pPr>
            <a:r>
              <a:rPr lang="en-US" dirty="0">
                <a:hlinkClick r:id="rId3"/>
              </a:rPr>
              <a:t>tfplan-functions</a:t>
            </a:r>
            <a:r>
              <a:rPr lang="en-US" dirty="0"/>
              <a:t>, </a:t>
            </a:r>
            <a:r>
              <a:rPr lang="en-US" dirty="0">
                <a:hlinkClick r:id="rId4"/>
              </a:rPr>
              <a:t>tfstate-functions</a:t>
            </a:r>
            <a:r>
              <a:rPr lang="en-US" dirty="0"/>
              <a:t>, </a:t>
            </a:r>
            <a:r>
              <a:rPr lang="en-US" dirty="0">
                <a:hlinkClick r:id="rId5"/>
              </a:rPr>
              <a:t>tfconfig-functions</a:t>
            </a:r>
            <a:r>
              <a:rPr lang="en-US" dirty="0"/>
              <a:t>, </a:t>
            </a:r>
            <a:r>
              <a:rPr lang="en-US" dirty="0">
                <a:hlinkClick r:id="rId6"/>
              </a:rPr>
              <a:t>tfrun-functions</a:t>
            </a:r>
            <a:r>
              <a:rPr lang="en-US" dirty="0"/>
              <a:t>, </a:t>
            </a:r>
            <a:r>
              <a:rPr lang="en-US" dirty="0">
                <a:hlinkClick r:id="rId7"/>
              </a:rPr>
              <a:t>aws-functions</a:t>
            </a:r>
            <a:r>
              <a:rPr lang="en-US" dirty="0"/>
              <a:t>, </a:t>
            </a:r>
            <a:r>
              <a:rPr lang="en-US" dirty="0">
                <a:hlinkClick r:id="rId8"/>
              </a:rPr>
              <a:t>azure-functions</a:t>
            </a:r>
            <a:r>
              <a:rPr lang="en-US" dirty="0"/>
              <a:t>, </a:t>
            </a:r>
            <a:r>
              <a:rPr lang="en-US" dirty="0">
                <a:hlinkClick r:id="rId9"/>
              </a:rPr>
              <a:t>gcp-functions</a:t>
            </a:r>
            <a:r>
              <a:rPr lang="en-US" dirty="0"/>
              <a:t>, and </a:t>
            </a:r>
            <a:r>
              <a:rPr lang="en-US" dirty="0">
                <a:hlinkClick r:id="rId10"/>
              </a:rPr>
              <a:t>registry-functions</a:t>
            </a:r>
            <a:r>
              <a:rPr lang="en-US" dirty="0"/>
              <a:t>.</a:t>
            </a:r>
          </a:p>
          <a:p>
            <a:r>
              <a:rPr lang="en-US" dirty="0"/>
              <a:t>Each function is documented in a separate Markdown file.</a:t>
            </a:r>
          </a:p>
          <a:p>
            <a:r>
              <a:rPr lang="en-US" dirty="0"/>
              <a:t>Note that these are NOT standard functions.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Sentinel Modules</a:t>
            </a:r>
          </a:p>
        </p:txBody>
      </p:sp>
    </p:spTree>
    <p:extLst>
      <p:ext uri="{BB962C8B-B14F-4D97-AF65-F5344CB8AC3E}">
        <p14:creationId xmlns:p14="http://schemas.microsoft.com/office/powerpoint/2010/main" val="314046938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fontScale="92500" lnSpcReduction="10000"/>
          </a:bodyPr>
          <a:lstStyle/>
          <a:p>
            <a:r>
              <a:rPr lang="en-CA" dirty="0"/>
              <a:t>Sentinel is a </a:t>
            </a:r>
            <a:r>
              <a:rPr lang="en-CA" b="1" dirty="0"/>
              <a:t>Policy As Code </a:t>
            </a:r>
            <a:r>
              <a:rPr lang="en-CA" dirty="0"/>
              <a:t>framework to enable fine-grained, logic-based policy</a:t>
            </a:r>
          </a:p>
          <a:p>
            <a:pPr marL="285750" lvl="1" indent="0" algn="ctr">
              <a:buNone/>
            </a:pPr>
            <a:r>
              <a:rPr lang="en-CA" i="1" dirty="0"/>
              <a:t>“Sentinel is to a Policy Framework as</a:t>
            </a:r>
          </a:p>
          <a:p>
            <a:pPr marL="285750" lvl="1" indent="0" algn="ctr">
              <a:buNone/>
            </a:pPr>
            <a:r>
              <a:rPr lang="en-CA" i="1" dirty="0"/>
              <a:t>Terraform is to Infrastructure as Code”</a:t>
            </a:r>
          </a:p>
          <a:p>
            <a:pPr lvl="1"/>
            <a:endParaRPr lang="en-CA" dirty="0"/>
          </a:p>
          <a:p>
            <a:r>
              <a:rPr lang="en-US" dirty="0"/>
              <a:t>It includes its own language and is embedded in </a:t>
            </a:r>
            <a:r>
              <a:rPr lang="en-US" dirty="0" err="1"/>
              <a:t>HashiCorp’s</a:t>
            </a:r>
            <a:r>
              <a:rPr lang="en-US" dirty="0"/>
              <a:t> Enterprise products.</a:t>
            </a:r>
          </a:p>
          <a:p>
            <a:endParaRPr lang="en-US" dirty="0"/>
          </a:p>
          <a:p>
            <a:r>
              <a:rPr lang="en-US" dirty="0"/>
              <a:t>It supports fine-grained policies that use conditional logic.</a:t>
            </a:r>
          </a:p>
          <a:p>
            <a:pPr lvl="1"/>
            <a:r>
              <a:rPr lang="en-US" dirty="0"/>
              <a:t>Is this image in the supported images list?</a:t>
            </a:r>
          </a:p>
          <a:p>
            <a:pPr marL="285750" lvl="1" indent="0">
              <a:buNone/>
            </a:pPr>
            <a:endParaRPr lang="en-US" dirty="0"/>
          </a:p>
          <a:p>
            <a:r>
              <a:rPr lang="en-US" dirty="0"/>
              <a:t>It includes a CLI that allows you to test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200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base64</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a:p>
            <a:pPr lvl="1"/>
            <a:r>
              <a:rPr lang="en-US" dirty="0"/>
              <a:t>version</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473076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50228904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2B - Sentinel Language 	               Advanced Concepts</a:t>
            </a:r>
          </a:p>
        </p:txBody>
      </p:sp>
    </p:spTree>
    <p:extLst>
      <p:ext uri="{BB962C8B-B14F-4D97-AF65-F5344CB8AC3E}">
        <p14:creationId xmlns:p14="http://schemas.microsoft.com/office/powerpoint/2010/main" val="34433743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a single expression which could be the result of calling a single function.</a:t>
            </a:r>
          </a:p>
          <a:p>
            <a:r>
              <a:rPr lang="en-US" b="1" dirty="0"/>
              <a:t>Main Rule:</a:t>
            </a:r>
            <a:r>
              <a:rPr lang="en-US" dirty="0"/>
              <a:t> Every Sentinel policy must have a rule called </a:t>
            </a:r>
            <a:r>
              <a:rPr lang="en-US" b="1" dirty="0"/>
              <a:t>main</a:t>
            </a:r>
            <a:r>
              <a:rPr lang="en-US" dirty="0"/>
              <a:t>.</a:t>
            </a:r>
          </a:p>
          <a:p>
            <a:pPr lvl="1"/>
            <a:r>
              <a:rPr lang="en-US" dirty="0"/>
              <a:t>The result of a policy is the value returned by its main rule.</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2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dirty="0"/>
              <a:t>The </a:t>
            </a:r>
            <a:r>
              <a:rPr lang="en-US" b="1" dirty="0"/>
              <a:t>Filter</a:t>
            </a:r>
            <a:r>
              <a:rPr lang="en-US" dirty="0"/>
              <a:t> quantifier expression that returns a subset of a collection.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r>
              <a:rPr lang="en-US" dirty="0"/>
              <a:t>Set operators can be applied to lists, maps and strings.</a:t>
            </a:r>
          </a:p>
          <a:p>
            <a:r>
              <a:rPr lang="en-US" dirty="0"/>
              <a:t>For strings, the set operators do substring inclusion</a:t>
            </a:r>
          </a:p>
          <a:p>
            <a:r>
              <a:rPr lang="en-US" dirty="0"/>
              <a:t>Examples for lists:</a:t>
            </a:r>
          </a:p>
          <a:p>
            <a:pPr lvl="1"/>
            <a:r>
              <a:rPr lang="en-US" b="1" dirty="0"/>
              <a:t>1 </a:t>
            </a:r>
            <a:r>
              <a:rPr lang="en-US" b="1" dirty="0">
                <a:solidFill>
                  <a:schemeClr val="bg1"/>
                </a:solidFill>
              </a:rPr>
              <a:t>in</a:t>
            </a:r>
            <a:r>
              <a:rPr lang="en-US" b="1" dirty="0"/>
              <a:t> [1, 2, 3]			</a:t>
            </a:r>
            <a:r>
              <a:rPr lang="en-US" dirty="0"/>
              <a:t>Means that 1 is in the list</a:t>
            </a:r>
          </a:p>
          <a:p>
            <a:pPr lvl="1"/>
            <a:r>
              <a:rPr lang="en-US" b="1" dirty="0"/>
              <a:t>[1, 2, 3] </a:t>
            </a:r>
            <a:r>
              <a:rPr lang="en-US" b="1" dirty="0">
                <a:solidFill>
                  <a:schemeClr val="bg1"/>
                </a:solidFill>
              </a:rPr>
              <a:t>contains</a:t>
            </a:r>
            <a:r>
              <a:rPr lang="en-US" b="1" dirty="0"/>
              <a:t> 2</a:t>
            </a:r>
            <a:r>
              <a:rPr lang="en-US" dirty="0"/>
              <a:t>	Means that the list contains 2.</a:t>
            </a:r>
          </a:p>
          <a:p>
            <a:pPr lvl="1"/>
            <a:r>
              <a:rPr lang="en-US" b="1" dirty="0"/>
              <a:t>[] is empty</a:t>
            </a:r>
            <a:r>
              <a:rPr lang="en-US" dirty="0"/>
              <a:t>			Means that the collection is empty.	</a:t>
            </a:r>
          </a:p>
          <a:p>
            <a:r>
              <a:rPr lang="en-US" dirty="0"/>
              <a:t>You can also use </a:t>
            </a:r>
            <a:r>
              <a:rPr lang="en-US" b="1" dirty="0"/>
              <a:t>not in</a:t>
            </a:r>
            <a:r>
              <a:rPr lang="en-US" dirty="0"/>
              <a:t>, </a:t>
            </a:r>
            <a:r>
              <a:rPr lang="en-US" b="1" dirty="0"/>
              <a:t>not contains</a:t>
            </a:r>
            <a:r>
              <a:rPr lang="en-US" dirty="0"/>
              <a:t>, and </a:t>
            </a:r>
            <a:r>
              <a:rPr lang="en-US" b="1" dirty="0"/>
              <a:t>is not empty</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	</a:t>
            </a:r>
            <a:r>
              <a:rPr lang="en-US" dirty="0"/>
              <a:t>#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E69AD-0A31-C74A-BF42-EF61EE788262}"/>
              </a:ext>
            </a:extLst>
          </p:cNvPr>
          <p:cNvSpPr>
            <a:spLocks noGrp="1"/>
          </p:cNvSpPr>
          <p:nvPr>
            <p:ph type="body" idx="1"/>
          </p:nvPr>
        </p:nvSpPr>
        <p:spPr/>
        <p:txBody>
          <a:bodyPr/>
          <a:lstStyle/>
          <a:p>
            <a:r>
              <a:rPr lang="en-US" dirty="0"/>
              <a:t>Sentinel is enabled as part of your provisioning workflow, ensuring that policies are checked each time Terraform runs</a:t>
            </a:r>
          </a:p>
          <a:p>
            <a:r>
              <a:rPr lang="en-US" dirty="0"/>
              <a:t>Policy as Code takes your excel spreadsheets, legal, regulatory requirement documents and individual security best practice knowledge and turns it into Code.</a:t>
            </a:r>
          </a:p>
          <a:p>
            <a:endParaRPr lang="en-US" dirty="0"/>
          </a:p>
          <a:p>
            <a:endParaRPr lang="en-US" dirty="0"/>
          </a:p>
          <a:p>
            <a:endParaRPr lang="en-US" dirty="0"/>
          </a:p>
          <a:p>
            <a:r>
              <a:rPr lang="en-US" dirty="0"/>
              <a:t>(</a:t>
            </a:r>
            <a:r>
              <a:rPr lang="en-US" dirty="0" err="1">
                <a:solidFill>
                  <a:srgbClr val="FF0000"/>
                </a:solidFill>
                <a:latin typeface="Courier" pitchFamily="2" charset="0"/>
              </a:rPr>
              <a:t>allowed_types</a:t>
            </a:r>
            <a:r>
              <a:rPr lang="en-US" dirty="0">
                <a:latin typeface="Courier" pitchFamily="2" charset="0"/>
              </a:rPr>
              <a:t> = [”350xlarge”,”289ssmall”,”101xssmall”])</a:t>
            </a:r>
          </a:p>
          <a:p>
            <a:endParaRPr lang="en-US" dirty="0"/>
          </a:p>
          <a:p>
            <a:endParaRPr lang="en-US" dirty="0"/>
          </a:p>
          <a:p>
            <a:endParaRPr lang="en-US" dirty="0"/>
          </a:p>
        </p:txBody>
      </p:sp>
      <p:sp>
        <p:nvSpPr>
          <p:cNvPr id="3" name="Title 2">
            <a:extLst>
              <a:ext uri="{FF2B5EF4-FFF2-40B4-BE49-F238E27FC236}">
                <a16:creationId xmlns:a16="http://schemas.microsoft.com/office/drawing/2014/main" id="{76CFCD40-1DFF-124E-B1FA-5D11CE697542}"/>
              </a:ext>
            </a:extLst>
          </p:cNvPr>
          <p:cNvSpPr>
            <a:spLocks noGrp="1"/>
          </p:cNvSpPr>
          <p:nvPr>
            <p:ph type="title"/>
          </p:nvPr>
        </p:nvSpPr>
        <p:spPr/>
        <p:txBody>
          <a:bodyPr/>
          <a:lstStyle/>
          <a:p>
            <a:r>
              <a:rPr lang="en-US" dirty="0"/>
              <a:t>What is Sentinel?</a:t>
            </a:r>
          </a:p>
        </p:txBody>
      </p:sp>
      <p:pic>
        <p:nvPicPr>
          <p:cNvPr id="5" name="Picture 4">
            <a:extLst>
              <a:ext uri="{FF2B5EF4-FFF2-40B4-BE49-F238E27FC236}">
                <a16:creationId xmlns:a16="http://schemas.microsoft.com/office/drawing/2014/main" id="{7947734A-3BC7-6147-B578-7E31E2209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92" y="7361030"/>
            <a:ext cx="18626950" cy="2014883"/>
          </a:xfrm>
          <a:prstGeom prst="rect">
            <a:avLst/>
          </a:prstGeom>
        </p:spPr>
      </p:pic>
    </p:spTree>
    <p:extLst>
      <p:ext uri="{BB962C8B-B14F-4D97-AF65-F5344CB8AC3E}">
        <p14:creationId xmlns:p14="http://schemas.microsoft.com/office/powerpoint/2010/main" val="353912976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quantifier expressions are are used like loops, but they are actually quantifier expressions that apply boolean expressions to lists and maps.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before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quantifier expression applies a boolean expression to each item in a list or map.</a:t>
            </a:r>
          </a:p>
          <a:p>
            <a:pPr lvl="1"/>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pPr lvl="1"/>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The </a:t>
            </a:r>
            <a:r>
              <a:rPr lang="en-US" b="1" dirty="0"/>
              <a:t>map</a:t>
            </a:r>
            <a:r>
              <a:rPr lang="en-US" dirty="0"/>
              <a:t> quantifier expression returns a list of values, one for each item in the collection it is applied to.</a:t>
            </a:r>
          </a:p>
          <a:p>
            <a:pPr lvl="1"/>
            <a:r>
              <a:rPr lang="en-US" dirty="0"/>
              <a:t>It can be useful in Sentinel rules that want to return non-boolean values including maps and lists.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and </a:t>
            </a:r>
            <a:r>
              <a:rPr lang="en-US" dirty="0">
                <a:latin typeface="Courier" pitchFamily="2" charset="0"/>
              </a:rPr>
              <a:t>map</a:t>
            </a:r>
            <a:r>
              <a:rPr lang="en-US" dirty="0"/>
              <a:t> Expressions</a:t>
            </a:r>
          </a:p>
        </p:txBody>
      </p:sp>
    </p:spTree>
    <p:extLst>
      <p:ext uri="{BB962C8B-B14F-4D97-AF65-F5344CB8AC3E}">
        <p14:creationId xmlns:p14="http://schemas.microsoft.com/office/powerpoint/2010/main" val="422808372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print("The value", v, "was null or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"is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The Evolution of Sentinel Policies</a:t>
            </a:r>
          </a:p>
        </p:txBody>
      </p:sp>
    </p:spTree>
    <p:extLst>
      <p:ext uri="{BB962C8B-B14F-4D97-AF65-F5344CB8AC3E}">
        <p14:creationId xmlns:p14="http://schemas.microsoft.com/office/powerpoint/2010/main" val="234625787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The </a:t>
            </a:r>
            <a:r>
              <a:rPr lang="en-US" sz="4400" dirty="0">
                <a:hlinkClick r:id="rId4"/>
              </a:rPr>
              <a:t>first-generation policies</a:t>
            </a:r>
            <a:r>
              <a:rPr lang="en-US" sz="4400" dirty="0"/>
              <a:t> were written in late 2018 and </a:t>
            </a:r>
            <a:r>
              <a:rPr lang="en-US"/>
              <a:t>used the original Terraform Sentinel v1 imports.</a:t>
            </a:r>
          </a:p>
          <a:p>
            <a:r>
              <a:rPr lang="en-US" sz="4400" dirty="0"/>
              <a:t>They had several short-comings, including the following:</a:t>
            </a:r>
          </a:p>
          <a:p>
            <a:pPr lvl="1"/>
            <a:r>
              <a:rPr lang="en-US"/>
              <a:t>Most of the policies did not print violation messages for resources that violated them.</a:t>
            </a:r>
          </a:p>
          <a:p>
            <a:pPr lvl="1"/>
            <a:r>
              <a:rPr lang="en-US"/>
              <a:t>They stopped evaluating conditions as soon as a single resource instance violated them.</a:t>
            </a:r>
          </a:p>
          <a:p>
            <a:pPr lvl="1"/>
            <a:r>
              <a:rPr lang="en-US"/>
              <a:t>They failed when resources that were being destroyed violated conditions.</a:t>
            </a:r>
          </a:p>
          <a:p>
            <a:pPr lvl="1"/>
            <a:r>
              <a:rPr lang="en-US" sz="4400" dirty="0"/>
              <a:t>Their use of default Sentinel output was overly verbose.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First-Generation Policies</a:t>
            </a:r>
          </a:p>
        </p:txBody>
      </p:sp>
    </p:spTree>
    <p:extLst>
      <p:ext uri="{BB962C8B-B14F-4D97-AF65-F5344CB8AC3E}">
        <p14:creationId xmlns:p14="http://schemas.microsoft.com/office/powerpoint/2010/main" val="1882233117"/>
      </p:ext>
    </p:extLst>
  </p:cSld>
  <p:clrMapOvr>
    <a:masterClrMapping/>
  </p:clrMapOvr>
  <p:transition spd="med"/>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sz="4400" dirty="0"/>
              <a:t>The </a:t>
            </a:r>
            <a:r>
              <a:rPr lang="en-US" sz="4400" dirty="0">
                <a:hlinkClick r:id="rId4"/>
              </a:rPr>
              <a:t>second-generation policies</a:t>
            </a:r>
            <a:r>
              <a:rPr lang="en-US" sz="4400" dirty="0"/>
              <a:t> were written in 2019 and used the original Terraform Sentinel v1 imports:</a:t>
            </a:r>
          </a:p>
          <a:p>
            <a:r>
              <a:rPr lang="en-US" sz="4400" dirty="0"/>
              <a:t>They made the following improvements:</a:t>
            </a:r>
            <a:endParaRPr lang="en-US"/>
          </a:p>
          <a:p>
            <a:pPr lvl="1"/>
            <a:r>
              <a:rPr lang="en-US"/>
              <a:t>They offloaded most processing from rules into some common parameterized functions.</a:t>
            </a:r>
          </a:p>
          <a:p>
            <a:pPr lvl="1"/>
            <a:r>
              <a:rPr lang="en-US"/>
              <a:t>Those common functions were written in a way that caused all violations of all conditions to be reported.</a:t>
            </a:r>
          </a:p>
          <a:p>
            <a:pPr lvl="1"/>
            <a:r>
              <a:rPr lang="en-US"/>
              <a:t>They printed out the full address of each resource instance that did violate a policy.</a:t>
            </a:r>
          </a:p>
          <a:p>
            <a:pPr lvl="1"/>
            <a:r>
              <a:rPr lang="en-US"/>
              <a:t>By using a single main rule, they suppressed most of Sentinel’s default, overly verbose output.</a:t>
            </a:r>
          </a:p>
          <a:p>
            <a:pPr lvl="1"/>
            <a:r>
              <a:rPr lang="en-US"/>
              <a:t>They skipped resources that were being destroyed but not recreated.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Second-Generation Policies</a:t>
            </a:r>
          </a:p>
        </p:txBody>
      </p:sp>
    </p:spTree>
    <p:extLst>
      <p:ext uri="{BB962C8B-B14F-4D97-AF65-F5344CB8AC3E}">
        <p14:creationId xmlns:p14="http://schemas.microsoft.com/office/powerpoint/2010/main" val="1737105705"/>
      </p:ext>
    </p:extLst>
  </p:cSld>
  <p:clrMapOvr>
    <a:masterClrMapping/>
  </p:clrMapOvr>
  <p:transition spd="med"/>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sz="4400" dirty="0"/>
              <a:t>The new </a:t>
            </a:r>
            <a:r>
              <a:rPr lang="en-US" sz="4400" dirty="0">
                <a:hlinkClick r:id="rId3"/>
              </a:rPr>
              <a:t>third-generation policies</a:t>
            </a:r>
            <a:r>
              <a:rPr lang="en-US" sz="4400" dirty="0"/>
              <a:t> were written in the spring of 2020 and use the new Terraform Sentinel v2 imports and Sentinel modules</a:t>
            </a:r>
            <a:r>
              <a:rPr lang="en-US"/>
              <a:t>.</a:t>
            </a:r>
          </a:p>
          <a:p>
            <a:r>
              <a:rPr lang="en-US" sz="4400" dirty="0"/>
              <a:t>They have the following advantages:</a:t>
            </a:r>
          </a:p>
          <a:p>
            <a:pPr lvl="1"/>
            <a:r>
              <a:rPr lang="en-US" sz="4400" dirty="0"/>
              <a:t>Their use of the v2 imports and the Sentinel </a:t>
            </a:r>
            <a:r>
              <a:rPr lang="en-US" sz="4400" dirty="0">
                <a:hlinkClick r:id="rId4"/>
              </a:rPr>
              <a:t>filter</a:t>
            </a:r>
            <a:r>
              <a:rPr lang="en-US" sz="4400" dirty="0"/>
              <a:t> expression makes it easier to restrict policies to specific operations performed by Terraform.</a:t>
            </a:r>
          </a:p>
          <a:p>
            <a:pPr lvl="1"/>
            <a:r>
              <a:rPr lang="en-US" sz="4400" dirty="0"/>
              <a:t>The common functions defined in Sentinel modules do not need to be pasted into policies that use them.</a:t>
            </a:r>
          </a:p>
          <a:p>
            <a:pPr lvl="1"/>
            <a:r>
              <a:rPr lang="en-US" sz="4400" dirty="0"/>
              <a:t>Most of the policies do not have any </a:t>
            </a:r>
            <a:r>
              <a:rPr lang="en-US" sz="4400" dirty="0">
                <a:hlinkClick r:id="rId5"/>
              </a:rPr>
              <a:t>for</a:t>
            </a:r>
            <a:r>
              <a:rPr lang="en-US" sz="4400" dirty="0"/>
              <a:t> loops of </a:t>
            </a:r>
            <a:r>
              <a:rPr lang="en-US" sz="4400" dirty="0">
                <a:hlinkClick r:id="rId6"/>
              </a:rPr>
              <a:t>if/else</a:t>
            </a:r>
            <a:r>
              <a:rPr lang="en-US" sz="4400" dirty="0"/>
              <a:t> conditionals. This makes the policies easier to understand and copy.</a:t>
            </a:r>
          </a:p>
          <a:p>
            <a:pPr lvl="1"/>
            <a:r>
              <a:rPr lang="en-US" sz="4400" dirty="0"/>
              <a:t>They can evaluate the value of any attribute of any resource or data source, even those that are deeply nested.</a:t>
            </a:r>
          </a:p>
          <a:p>
            <a:r>
              <a:rPr lang="en-US" sz="4400" dirty="0"/>
              <a:t>However, since they do use the v2 imports, they can only be used with Terraform 0.12 and higher.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Third-Generation Policies</a:t>
            </a:r>
          </a:p>
        </p:txBody>
      </p:sp>
    </p:spTree>
    <p:extLst>
      <p:ext uri="{BB962C8B-B14F-4D97-AF65-F5344CB8AC3E}">
        <p14:creationId xmlns:p14="http://schemas.microsoft.com/office/powerpoint/2010/main" val="102566163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I'll review four prototypical third-generation Sentinel policies in order of increasing sophistication:</a:t>
            </a:r>
          </a:p>
          <a:p>
            <a:pPr lvl="1"/>
            <a:r>
              <a:rPr lang="en-US" dirty="0">
                <a:hlinkClick r:id="rId3"/>
              </a:rPr>
              <a:t>restrict-ec2-instance-type.sentinel</a:t>
            </a:r>
            <a:r>
              <a:rPr lang="en-US" dirty="0"/>
              <a:t> (AWS)</a:t>
            </a:r>
          </a:p>
          <a:p>
            <a:pPr lvl="1"/>
            <a:r>
              <a:rPr lang="en-US" dirty="0">
                <a:hlinkClick r:id="rId4"/>
              </a:rPr>
              <a:t>restrict-vm-cpu-and-memory.sentinel</a:t>
            </a:r>
            <a:r>
              <a:rPr lang="en-US" dirty="0"/>
              <a:t> (VMware)</a:t>
            </a:r>
          </a:p>
          <a:p>
            <a:pPr lvl="1"/>
            <a:r>
              <a:rPr lang="en-US" dirty="0">
                <a:hlinkClick r:id="rId5"/>
              </a:rPr>
              <a:t>restrict-vm-disk-size</a:t>
            </a:r>
            <a:r>
              <a:rPr lang="en-US" dirty="0">
                <a:hlinkClick r:id="rId6"/>
              </a:rPr>
              <a:t>.sentinel</a:t>
            </a:r>
            <a:r>
              <a:rPr lang="en-US" dirty="0"/>
              <a:t> (VMware)</a:t>
            </a:r>
          </a:p>
          <a:p>
            <a:pPr lvl="1"/>
            <a:r>
              <a:rPr lang="en-US" dirty="0">
                <a:hlinkClick r:id="rId7"/>
              </a:rPr>
              <a:t>restrict-publishers-of-current-vms</a:t>
            </a:r>
            <a:r>
              <a:rPr lang="en-US" dirty="0">
                <a:hlinkClick r:id="rId8"/>
              </a:rPr>
              <a:t>.sentinel</a:t>
            </a:r>
            <a:r>
              <a:rPr lang="en-US" dirty="0"/>
              <a:t> (Azure)</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Some Prototypical Third-Generation Policies</a:t>
            </a:r>
          </a:p>
        </p:txBody>
      </p:sp>
    </p:spTree>
    <p:extLst>
      <p:ext uri="{BB962C8B-B14F-4D97-AF65-F5344CB8AC3E}">
        <p14:creationId xmlns:p14="http://schemas.microsoft.com/office/powerpoint/2010/main" val="37010163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sz="5400" dirty="0"/>
              <a:t>All the same benefits of Infrastructure as Code!</a:t>
            </a:r>
          </a:p>
          <a:p>
            <a:pPr lvl="1"/>
            <a:r>
              <a:rPr lang="en-US" sz="5400" dirty="0"/>
              <a:t>Version History, Change Control, Collaboration</a:t>
            </a:r>
          </a:p>
          <a:p>
            <a:endParaRPr lang="en-US" sz="5400" dirty="0"/>
          </a:p>
          <a:p>
            <a:r>
              <a:rPr lang="en-US" sz="5400" dirty="0"/>
              <a:t>Easily share-able and consumable across multiple organizations and teams in Terraform Cloud</a:t>
            </a:r>
          </a:p>
          <a:p>
            <a:endParaRPr lang="en-US" sz="5400" dirty="0"/>
          </a:p>
          <a:p>
            <a:r>
              <a:rPr lang="en-US" sz="5400" dirty="0"/>
              <a:t>Can be tested and iterated on in an automated fashion with real test data!*</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Benefits of Policy as Code</a:t>
            </a:r>
          </a:p>
        </p:txBody>
      </p:sp>
    </p:spTree>
    <p:extLst>
      <p:ext uri="{BB962C8B-B14F-4D97-AF65-F5344CB8AC3E}">
        <p14:creationId xmlns:p14="http://schemas.microsoft.com/office/powerpoint/2010/main" val="19577147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188011701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TFC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"CLI-driven workflow"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enforce security standards:</a:t>
            </a:r>
          </a:p>
          <a:p>
            <a:pPr lvl="1"/>
            <a:r>
              <a:rPr lang="en-US" sz="4400" dirty="0"/>
              <a:t>Require all S3 buckets use the private ACL and be encrypted by KMS.</a:t>
            </a:r>
          </a:p>
          <a:p>
            <a:pPr lvl="1"/>
            <a:endParaRPr lang="en-US" sz="4400" dirty="0"/>
          </a:p>
          <a:p>
            <a:pPr lvl="1"/>
            <a:r>
              <a:rPr lang="en-US" sz="4400" dirty="0"/>
              <a:t>Restrict which roles the AWS provider can assume.</a:t>
            </a:r>
          </a:p>
          <a:p>
            <a:pPr lvl="1"/>
            <a:endParaRPr lang="en-US" sz="4400" dirty="0"/>
          </a:p>
          <a:p>
            <a:pPr lvl="1"/>
            <a:r>
              <a:rPr lang="en-US" sz="4400" dirty="0"/>
              <a:t>Prohibit specific resources, data sources, providers, or provisioners.</a:t>
            </a:r>
          </a:p>
          <a:p>
            <a:pPr lvl="1"/>
            <a:endParaRPr lang="en-US" sz="4400" dirty="0"/>
          </a:p>
          <a:p>
            <a:pPr marL="285750" lvl="1" indent="0">
              <a:buNone/>
            </a:pPr>
            <a:br>
              <a:rPr lang="en-US" sz="4400" dirty="0"/>
            </a:br>
            <a:br>
              <a:rPr lang="en-US" sz="4400" dirty="0"/>
            </a:br>
            <a:br>
              <a:rPr lang="en-US" sz="4400" dirty="0"/>
            </a:br>
            <a:endParaRPr lang="en-US" sz="4400"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9" name="Rectangle 8">
            <a:extLst>
              <a:ext uri="{FF2B5EF4-FFF2-40B4-BE49-F238E27FC236}">
                <a16:creationId xmlns:a16="http://schemas.microsoft.com/office/drawing/2014/main" id="{8B0DD95A-E3CF-ED46-B930-85DD716C98DF}"/>
              </a:ext>
            </a:extLst>
          </p:cNvPr>
          <p:cNvSpPr/>
          <p:nvPr/>
        </p:nvSpPr>
        <p:spPr>
          <a:xfrm>
            <a:off x="1673667" y="9758595"/>
            <a:ext cx="21303200" cy="1338315"/>
          </a:xfrm>
          <a:prstGeom prst="rect">
            <a:avLst/>
          </a:prstGeom>
        </p:spPr>
        <p:txBody>
          <a:bodyPr wrap="square">
            <a:spAutoFit/>
          </a:bodyPr>
          <a:lstStyle/>
          <a:p>
            <a:r>
              <a:rPr lang="en-US" dirty="0">
                <a:solidFill>
                  <a:schemeClr val="bg1"/>
                </a:solidFill>
              </a:rPr>
              <a:t># List of allowed providers</a:t>
            </a:r>
          </a:p>
          <a:p>
            <a:r>
              <a:rPr lang="en-US" dirty="0" err="1">
                <a:solidFill>
                  <a:schemeClr val="bg1"/>
                </a:solidFill>
              </a:rPr>
              <a:t>allowed_list</a:t>
            </a:r>
            <a:r>
              <a:rPr lang="en-US" dirty="0">
                <a:solidFill>
                  <a:schemeClr val="bg1"/>
                </a:solidFill>
              </a:rPr>
              <a:t> = ["</a:t>
            </a:r>
            <a:r>
              <a:rPr lang="en-US" dirty="0" err="1">
                <a:solidFill>
                  <a:schemeClr val="bg1"/>
                </a:solidFill>
              </a:rPr>
              <a:t>aws</a:t>
            </a:r>
            <a:r>
              <a:rPr lang="en-US" dirty="0">
                <a:solidFill>
                  <a:schemeClr val="bg1"/>
                </a:solidFill>
              </a:rPr>
              <a:t>", "local", "null", "random", "terraform", "</a:t>
            </a:r>
            <a:r>
              <a:rPr lang="en-US" dirty="0" err="1">
                <a:solidFill>
                  <a:schemeClr val="bg1"/>
                </a:solidFill>
              </a:rPr>
              <a:t>tfe</a:t>
            </a:r>
            <a:r>
              <a:rPr lang="en-US" dirty="0">
                <a:solidFill>
                  <a:schemeClr val="bg1"/>
                </a:solidFill>
              </a:rPr>
              <a:t>"]</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["t2.small", "t2.medium", "t2.large"]</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 plan.filter_attribute_not_in_list(</a:t>
            </a:r>
          </a:p>
          <a:p>
            <a:pPr marL="0" indent="0">
              <a:buNone/>
            </a:pPr>
            <a:r>
              <a:rPr lang="en-US" dirty="0">
                <a:solidFill>
                  <a:srgbClr val="FF0000"/>
                </a:solidFill>
                <a:latin typeface="Courier" pitchFamily="2" charset="0"/>
              </a:rPr>
              <a:t>    allEC2Instances, "instance_type", allowed_types, true)</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spTree>
    <p:extLst>
      <p:ext uri="{BB962C8B-B14F-4D97-AF65-F5344CB8AC3E}">
        <p14:creationId xmlns:p14="http://schemas.microsoft.com/office/powerpoint/2010/main" val="119707128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chemeClr val="bg1"/>
                </a:solidFill>
                <a:latin typeface="Courier" pitchFamily="2" charset="0"/>
              </a:rPr>
              <a:t># We determine length of the messages map within the</a:t>
            </a:r>
          </a:p>
          <a:p>
            <a:pPr marL="0" indent="0">
              <a:buNone/>
            </a:pPr>
            <a:r>
              <a:rPr lang="en-US" dirty="0">
                <a:solidFill>
                  <a:schemeClr val="bg1"/>
                </a:solidFill>
                <a:latin typeface="Courier" pitchFamily="2" charset="0"/>
              </a:rPr>
              <a:t># violatingEC2Instances object</a:t>
            </a:r>
          </a:p>
          <a:p>
            <a:pPr marL="0" indent="0">
              <a:buNone/>
            </a:pPr>
            <a:r>
              <a:rPr lang="en-US" dirty="0">
                <a:solidFill>
                  <a:srgbClr val="FF0000"/>
                </a:solidFill>
                <a:latin typeface="Courier" pitchFamily="2" charset="0"/>
              </a:rPr>
              <a:t>violations = length(violatingEC2Instances["messages"])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1255825539"/>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 prtmsg)</a:t>
            </a:r>
          </a:p>
          <a:p>
            <a:r>
              <a:rPr lang="en-US" dirty="0">
                <a:solidFill>
                  <a:schemeClr val="bg1"/>
                </a:solidFill>
              </a:rPr>
              <a:t>There are other find and filter functions in the above modules.</a:t>
            </a:r>
          </a:p>
          <a:p>
            <a:r>
              <a:rPr lang="en-US" dirty="0">
                <a:solidFill>
                  <a:schemeClr val="bg1"/>
                </a:solidFill>
              </a:rPr>
              <a:t>The filter functions print all violations if prtmsg is true.</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avoid excessive costs:</a:t>
            </a:r>
          </a:p>
          <a:p>
            <a:pPr lvl="1"/>
            <a:endParaRPr lang="en-US" dirty="0"/>
          </a:p>
          <a:p>
            <a:pPr lvl="1"/>
            <a:r>
              <a:rPr lang="en-US" dirty="0"/>
              <a:t>Limit the sizes of VMs and Kubernetes clusters in public clouds.</a:t>
            </a:r>
          </a:p>
          <a:p>
            <a:pPr lvl="1"/>
            <a:r>
              <a:rPr lang="en-US" dirty="0"/>
              <a:t>Limit the monthly spend of each Terraform workspace.</a:t>
            </a:r>
          </a:p>
          <a:p>
            <a:pPr marL="285750" lvl="1" indent="0">
              <a:buNone/>
            </a:pPr>
            <a:endParaRPr lang="en-US" dirty="0"/>
          </a:p>
          <a:p>
            <a:pPr marL="285750" lvl="1" indent="0">
              <a:buNone/>
            </a:pPr>
            <a:r>
              <a:rPr lang="en-US" dirty="0"/>
              <a:t>Other:</a:t>
            </a:r>
          </a:p>
          <a:p>
            <a:pPr lvl="1">
              <a:buFont typeface="Wingdings" pitchFamily="2" charset="2"/>
              <a:buChar char="q"/>
            </a:pPr>
            <a:r>
              <a:rPr lang="en-US" dirty="0"/>
              <a:t>Enforce mandatory tags on resources provisioned by Terraform.</a:t>
            </a:r>
          </a:p>
          <a:p>
            <a:pPr lvl="1">
              <a:buFont typeface="Wingdings" pitchFamily="2" charset="2"/>
              <a:buChar char="q"/>
            </a:pPr>
            <a:r>
              <a:rPr lang="en-US" dirty="0"/>
              <a:t>Mandate that all modules come from a Private Module Registry.</a:t>
            </a:r>
          </a:p>
          <a:p>
            <a:pPr lvl="1">
              <a:buFont typeface="Wingdings" pitchFamily="2" charset="2"/>
              <a:buChar char="q"/>
            </a:pPr>
            <a:endParaRPr lang="en-US" dirty="0"/>
          </a:p>
          <a:p>
            <a:pPr lvl="1">
              <a:buFont typeface="Wingdings" pitchFamily="2" charset="2"/>
              <a:buChar char="q"/>
            </a:pPr>
            <a:endParaRPr lang="en-US"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3" name="Rectangle 2">
            <a:extLst>
              <a:ext uri="{FF2B5EF4-FFF2-40B4-BE49-F238E27FC236}">
                <a16:creationId xmlns:a16="http://schemas.microsoft.com/office/drawing/2014/main" id="{69C585E4-1E50-2046-BEB3-06C7541CBD2C}"/>
              </a:ext>
            </a:extLst>
          </p:cNvPr>
          <p:cNvSpPr/>
          <p:nvPr/>
        </p:nvSpPr>
        <p:spPr>
          <a:xfrm>
            <a:off x="2948920" y="10661765"/>
            <a:ext cx="18752694" cy="1929246"/>
          </a:xfrm>
          <a:prstGeom prst="rect">
            <a:avLst/>
          </a:prstGeom>
        </p:spPr>
        <p:txBody>
          <a:bodyPr wrap="square">
            <a:spAutoFit/>
          </a:bodyPr>
          <a:lstStyle/>
          <a:p>
            <a:r>
              <a:rPr lang="en-US" dirty="0">
                <a:solidFill>
                  <a:schemeClr val="bg1"/>
                </a:solidFill>
              </a:rPr>
              <a:t># List of allowed resources</a:t>
            </a:r>
          </a:p>
          <a:p>
            <a:r>
              <a:rPr lang="en-US" dirty="0" err="1">
                <a:solidFill>
                  <a:schemeClr val="bg1"/>
                </a:solidFill>
              </a:rPr>
              <a:t>allowed_list</a:t>
            </a:r>
            <a:r>
              <a:rPr lang="en-US" dirty="0">
                <a:solidFill>
                  <a:schemeClr val="bg1"/>
                </a:solidFill>
              </a:rPr>
              <a:t> = ["</a:t>
            </a:r>
            <a:r>
              <a:rPr lang="en-US" dirty="0" err="1">
                <a:solidFill>
                  <a:schemeClr val="bg1"/>
                </a:solidFill>
              </a:rPr>
              <a:t>aws_instance</a:t>
            </a:r>
            <a:r>
              <a:rPr lang="en-US" dirty="0">
                <a:solidFill>
                  <a:schemeClr val="bg1"/>
                </a:solidFill>
              </a:rPr>
              <a:t>", "</a:t>
            </a:r>
            <a:r>
              <a:rPr lang="en-US" dirty="0" err="1">
                <a:solidFill>
                  <a:schemeClr val="bg1"/>
                </a:solidFill>
              </a:rPr>
              <a:t>azurerm_virtualmachine</a:t>
            </a:r>
            <a:r>
              <a:rPr lang="en-US" dirty="0">
                <a:solidFill>
                  <a:schemeClr val="bg1"/>
                </a:solidFill>
              </a:rPr>
              <a:t>", </a:t>
            </a:r>
            <a:br>
              <a:rPr lang="en-US" dirty="0">
                <a:solidFill>
                  <a:schemeClr val="bg1"/>
                </a:solidFill>
              </a:rPr>
            </a:br>
            <a:r>
              <a:rPr lang="en-US" dirty="0">
                <a:solidFill>
                  <a:schemeClr val="bg1"/>
                </a:solidFill>
              </a:rPr>
              <a:t>"</a:t>
            </a:r>
            <a:r>
              <a:rPr lang="en-US" dirty="0" err="1">
                <a:solidFill>
                  <a:schemeClr val="bg1"/>
                </a:solidFill>
              </a:rPr>
              <a:t>google_compute_instance</a:t>
            </a:r>
            <a:r>
              <a:rPr lang="en-US" dirty="0">
                <a:solidFill>
                  <a:schemeClr val="bg1"/>
                </a:solidFill>
              </a:rPr>
              <a:t>"]</a:t>
            </a:r>
          </a:p>
        </p:txBody>
      </p:sp>
    </p:spTree>
    <p:extLst>
      <p:ext uri="{BB962C8B-B14F-4D97-AF65-F5344CB8AC3E}">
        <p14:creationId xmlns:p14="http://schemas.microsoft.com/office/powerpoint/2010/main" val="368003245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7500" lnSpcReduction="2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 or</a:t>
            </a:r>
          </a:p>
          <a:p>
            <a:pPr marL="0" indent="0">
              <a:buNone/>
            </a:pPr>
            <a:r>
              <a:rPr lang="en-US" dirty="0">
                <a:solidFill>
                  <a:srgbClr val="FF0000"/>
                </a:solidFill>
                <a:latin typeface="Courier" pitchFamily="2" charset="0"/>
              </a:rPr>
              <a:t>       rc.change.actions contains "read" or</a:t>
            </a:r>
          </a:p>
          <a:p>
            <a:pPr marL="0" indent="0">
              <a:buNone/>
            </a:pPr>
            <a:r>
              <a:rPr lang="en-US" dirty="0">
                <a:solidFill>
                  <a:srgbClr val="FF0000"/>
                </a:solidFill>
                <a:latin typeface="Courier" pitchFamily="2" charset="0"/>
              </a:rPr>
              <a:t>       rc.change.actions contains "no-op")</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022904"/>
          </a:xfrm>
        </p:spPr>
        <p:txBody>
          <a:bodyPr>
            <a:normAutofit fontScale="55000" lnSpcReduction="20000"/>
          </a:bodyPr>
          <a:lstStyle/>
          <a:p>
            <a:pPr marL="0" indent="0">
              <a:buNone/>
            </a:pPr>
            <a:r>
              <a:rPr lang="en-US" dirty="0">
                <a:solidFill>
                  <a:srgbClr val="FF0000"/>
                </a:solidFill>
                <a:latin typeface="Courier" pitchFamily="2" charset="0"/>
              </a:rPr>
              <a:t>filter_attribute_not_in_list = func(resources, attr, allowed, prtmsg)</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messages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message = to_string(address) + " has " + to_string(attr) + " with value " + to_string(v) +</a:t>
            </a:r>
          </a:p>
          <a:p>
            <a:pPr marL="0" indent="0">
              <a:buNone/>
            </a:pPr>
            <a:r>
              <a:rPr lang="en-US" dirty="0">
                <a:solidFill>
                  <a:srgbClr val="FF0000"/>
                </a:solidFill>
                <a:latin typeface="Courier" pitchFamily="2" charset="0"/>
              </a:rPr>
              <a:t>                " that is not in the allowed list: " + to_string(allowed)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rgbClr val="FF0000"/>
                </a:solidFill>
                <a:latin typeface="Courier" pitchFamily="2" charset="0"/>
              </a:rPr>
              <a:t>      messages[address] = message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prtmsg {</a:t>
            </a:r>
          </a:p>
          <a:p>
            <a:pPr marL="0" indent="0">
              <a:buNone/>
            </a:pPr>
            <a:r>
              <a:rPr lang="en-US" dirty="0">
                <a:solidFill>
                  <a:srgbClr val="FF0000"/>
                </a:solidFill>
                <a:latin typeface="Courier" pitchFamily="2" charset="0"/>
              </a:rPr>
              <a:t>        print(message)</a:t>
            </a:r>
          </a:p>
          <a:p>
            <a:pPr marL="0" indent="0">
              <a:buNone/>
            </a:pPr>
            <a:r>
              <a:rPr lang="en-US" dirty="0">
                <a:solidFill>
                  <a:srgbClr val="FF0000"/>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if</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for</a:t>
            </a:r>
          </a:p>
          <a:p>
            <a:pPr marL="0" indent="0">
              <a:buNone/>
            </a:pPr>
            <a:r>
              <a:rPr lang="en-US" dirty="0">
                <a:solidFill>
                  <a:schemeClr val="bg1"/>
                </a:solidFill>
                <a:latin typeface="Courier" pitchFamily="2" charset="0"/>
              </a:rPr>
              <a:t>  return {"resources":violators,"messages":messages}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167175991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or just </a:t>
            </a:r>
            <a:r>
              <a:rPr lang="en-US" dirty="0">
                <a:solidFill>
                  <a:srgbClr val="FF0000"/>
                </a:solidFill>
                <a:latin typeface="Courier" pitchFamily="2" charset="0"/>
              </a:rPr>
              <a:t>rc</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Function that Evaluates Attributes</a:t>
            </a:r>
          </a:p>
        </p:txBody>
      </p:sp>
    </p:spTree>
    <p:extLst>
      <p:ext uri="{BB962C8B-B14F-4D97-AF65-F5344CB8AC3E}">
        <p14:creationId xmlns:p14="http://schemas.microsoft.com/office/powerpoint/2010/main" val="92651073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pass.hcl</a:t>
            </a:r>
            <a:r>
              <a:rPr lang="en-US" dirty="0"/>
              <a:t> and </a:t>
            </a:r>
            <a:r>
              <a:rPr lang="en-US" b="1" dirty="0"/>
              <a:t>fail.hcl</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module "tfplan-functions" {</a:t>
            </a:r>
          </a:p>
          <a:p>
            <a:pPr marL="22225" indent="0">
              <a:lnSpc>
                <a:spcPct val="90000"/>
              </a:lnSpc>
              <a:buNone/>
            </a:pPr>
            <a:r>
              <a:rPr lang="en-US" sz="3800" dirty="0">
                <a:latin typeface="Courier" pitchFamily="2" charset="0"/>
              </a:rPr>
              <a:t>  source = "../../../common-functions/tfplan-functions/tfplan-functions.sentinel"</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mock "tfplan/v2" {</a:t>
            </a:r>
          </a:p>
          <a:p>
            <a:pPr marL="22225" indent="0">
              <a:lnSpc>
                <a:spcPct val="90000"/>
              </a:lnSpc>
              <a:buNone/>
            </a:pPr>
            <a:r>
              <a:rPr lang="en-US" sz="3800" dirty="0">
                <a:latin typeface="Courier" pitchFamily="2" charset="0"/>
              </a:rPr>
              <a:t>  module {</a:t>
            </a:r>
          </a:p>
          <a:p>
            <a:pPr marL="22225" indent="0">
              <a:lnSpc>
                <a:spcPct val="90000"/>
              </a:lnSpc>
              <a:buNone/>
            </a:pPr>
            <a:r>
              <a:rPr lang="en-US" sz="3800" dirty="0">
                <a:latin typeface="Courier" pitchFamily="2" charset="0"/>
              </a:rPr>
              <a:t>    source =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test {</a:t>
            </a:r>
          </a:p>
          <a:p>
            <a:pPr marL="22225" indent="0">
              <a:lnSpc>
                <a:spcPct val="90000"/>
              </a:lnSpc>
              <a:buNone/>
            </a:pPr>
            <a:r>
              <a:rPr lang="en-US" sz="3800" dirty="0">
                <a:latin typeface="Courier" pitchFamily="2" charset="0"/>
              </a:rPr>
              <a:t>  rules = {</a:t>
            </a:r>
          </a:p>
          <a:p>
            <a:pPr marL="22225" indent="0">
              <a:lnSpc>
                <a:spcPct val="90000"/>
              </a:lnSpc>
              <a:buNone/>
            </a:pPr>
            <a:r>
              <a:rPr lang="en-US" sz="3800" dirty="0">
                <a:latin typeface="Courier" pitchFamily="2" charset="0"/>
              </a:rPr>
              <a:t>    main =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pass.hcl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pPr marL="22225" indent="0">
              <a:buNone/>
            </a:pPr>
            <a:r>
              <a:rPr lang="en-US" sz="4100" dirty="0">
                <a:latin typeface="Courier" pitchFamily="2" charset="0"/>
              </a:rPr>
              <a:t>module "tfplan-functions" {</a:t>
            </a:r>
          </a:p>
          <a:p>
            <a:pPr marL="22225" indent="0">
              <a:buNone/>
            </a:pPr>
            <a:r>
              <a:rPr lang="en-US" sz="4100" dirty="0">
                <a:latin typeface="Courier" pitchFamily="2" charset="0"/>
              </a:rPr>
              <a:t>  source = "../../../common-functions/tfplan-functions/tfplan-functions.sentinel"</a:t>
            </a:r>
          </a:p>
          <a:p>
            <a:pPr marL="22225" indent="0">
              <a:buNone/>
            </a:pPr>
            <a:r>
              <a:rPr lang="en-US" sz="4100" dirty="0">
                <a:latin typeface="Courier" pitchFamily="2" charset="0"/>
              </a:rPr>
              <a:t>}</a:t>
            </a:r>
          </a:p>
          <a:p>
            <a:pPr marL="22225" indent="0">
              <a:buNone/>
            </a:pPr>
            <a:r>
              <a:rPr lang="en-US" sz="4100" dirty="0">
                <a:latin typeface="Courier" pitchFamily="2" charset="0"/>
              </a:rPr>
              <a:t>mock "tfplan/v2" {</a:t>
            </a:r>
          </a:p>
          <a:p>
            <a:pPr marL="22225" indent="0">
              <a:buNone/>
            </a:pPr>
            <a:r>
              <a:rPr lang="en-US" sz="4100" dirty="0">
                <a:latin typeface="Courier" pitchFamily="2" charset="0"/>
              </a:rPr>
              <a:t>  module {</a:t>
            </a:r>
          </a:p>
          <a:p>
            <a:pPr marL="22225" indent="0">
              <a:buNone/>
            </a:pPr>
            <a:r>
              <a:rPr lang="en-US" sz="4100" dirty="0">
                <a:latin typeface="Courier" pitchFamily="2" charset="0"/>
              </a:rPr>
              <a:t>    source =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a:t>
            </a:r>
          </a:p>
          <a:p>
            <a:pPr marL="22225" indent="0">
              <a:buNone/>
            </a:pPr>
            <a:r>
              <a:rPr lang="en-US" sz="4100" dirty="0">
                <a:latin typeface="Courier" pitchFamily="2" charset="0"/>
              </a:rPr>
              <a:t>test {</a:t>
            </a:r>
          </a:p>
          <a:p>
            <a:pPr marL="22225" indent="0">
              <a:buNone/>
            </a:pPr>
            <a:r>
              <a:rPr lang="en-US" sz="4100" dirty="0">
                <a:latin typeface="Courier" pitchFamily="2" charset="0"/>
              </a:rPr>
              <a:t>  rules = {</a:t>
            </a:r>
          </a:p>
          <a:p>
            <a:pPr marL="22225" indent="0">
              <a:buNone/>
            </a:pPr>
            <a:r>
              <a:rPr lang="en-US" sz="4100" dirty="0">
                <a:latin typeface="Courier" pitchFamily="2" charset="0"/>
              </a:rPr>
              <a:t>    main =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fail.hcl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t>To see the outputs of the print statements, change this to:</a:t>
            </a:r>
          </a:p>
          <a:p>
            <a:pPr marL="22225" indent="0">
              <a:buNone/>
            </a:pPr>
            <a:r>
              <a:rPr lang="en-US" dirty="0">
                <a:solidFill>
                  <a:srgbClr val="FF0000"/>
                </a:solidFill>
                <a:latin typeface="Courier" pitchFamily="2" charset="0"/>
              </a:rPr>
              <a:t>sentinel test –verbose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 or a "sentinel.hcl"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77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buNone/>
            </a:pPr>
            <a:r>
              <a:rPr lang="en-US" sz="4100" b="1" dirty="0">
                <a:solidFill>
                  <a:srgbClr val="00B050"/>
                </a:solidFill>
              </a:rPr>
              <a:t>  PASS - test/restrict-ec2-instance-type/pass.hcl</a:t>
            </a:r>
            <a:endParaRPr lang="en-US" sz="41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lnSpc>
                <a:spcPct val="120000"/>
              </a:lnSpc>
              <a:spcBef>
                <a:spcPts val="300"/>
              </a:spcBef>
              <a:buNone/>
            </a:pPr>
            <a:r>
              <a:rPr lang="en-US" dirty="0">
                <a:solidFill>
                  <a:srgbClr val="00B050"/>
                </a:solidFill>
              </a:rPr>
              <a:t>    </a:t>
            </a:r>
            <a:r>
              <a:rPr lang="en-US" sz="3600" dirty="0">
                <a:solidFill>
                  <a:srgbClr val="00B050"/>
                </a:solidFill>
              </a:rPr>
              <a:t>logs:</a:t>
            </a:r>
          </a:p>
          <a:p>
            <a:pPr marL="22225" indent="0">
              <a:lnSpc>
                <a:spcPct val="120000"/>
              </a:lnSpc>
              <a:spcBef>
                <a:spcPts val="300"/>
              </a:spcBef>
              <a:buNone/>
            </a:pPr>
            <a:r>
              <a:rPr lang="en-US" sz="3600" dirty="0">
                <a:solidFill>
                  <a:srgbClr val="00B050"/>
                </a:solidFill>
              </a:rPr>
              <a:t>       aws_instance.ubuntu[0] has instance_type t2.xlarge that is not in the allowed list:</a:t>
            </a:r>
          </a:p>
          <a:p>
            <a:pPr marL="22225" indent="0">
              <a:lnSpc>
                <a:spcPct val="120000"/>
              </a:lnSpc>
              <a:spcBef>
                <a:spcPts val="300"/>
              </a:spcBef>
              <a:buNone/>
            </a:pPr>
            <a:r>
              <a:rPr lang="en-US" sz="3600" dirty="0">
                <a:solidFill>
                  <a:srgbClr val="00B050"/>
                </a:solidFill>
              </a:rPr>
              <a:t>       ["t2.small" "t2.medium" "t2.large"]</a:t>
            </a:r>
          </a:p>
          <a:p>
            <a:pPr marL="22225" indent="0">
              <a:lnSpc>
                <a:spcPct val="120000"/>
              </a:lnSpc>
              <a:spcBef>
                <a:spcPts val="300"/>
              </a:spcBef>
              <a:buNone/>
            </a:pPr>
            <a:r>
              <a:rPr lang="en-US" dirty="0">
                <a:solidFill>
                  <a:srgbClr val="00B050"/>
                </a:solidFill>
              </a:rPr>
              <a:t>      </a:t>
            </a:r>
            <a:r>
              <a:rPr lang="en-US" sz="3600">
                <a:solidFill>
                  <a:schemeClr val="accent5"/>
                </a:solidFill>
              </a:rPr>
              <a:t>restrict-ec2-instance-type.sentinel:24:1 - Rule "main</a:t>
            </a:r>
            <a:endParaRPr lang="en-US" sz="3600" dirty="0">
              <a:solidFill>
                <a:schemeClr val="accent5"/>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Description: Main rule </a:t>
            </a:r>
            <a:r>
              <a:rPr lang="en-US" sz="3600" dirty="0">
                <a:solidFill>
                  <a:srgbClr val="00B050"/>
                </a:solidFill>
              </a:rPr>
              <a:t>Value: false </a:t>
            </a:r>
          </a:p>
          <a:p>
            <a:pPr marL="22225" indent="0">
              <a:buNone/>
            </a:pPr>
            <a:r>
              <a:rPr lang="en-US" b="1" dirty="0">
                <a:solidFill>
                  <a:srgbClr val="00B050"/>
                </a:solidFill>
              </a:rPr>
              <a:t>  </a:t>
            </a:r>
            <a:r>
              <a:rPr lang="en-US" sz="4100" b="1" dirty="0">
                <a:solidFill>
                  <a:srgbClr val="00B050"/>
                </a:solidFill>
              </a:rPr>
              <a:t>PASS - test/restrict-ec2-instance-type/pass.json</a:t>
            </a:r>
          </a:p>
          <a:p>
            <a:pPr marL="22225" indent="0">
              <a:buNone/>
            </a:pPr>
            <a:r>
              <a:rPr lang="en-US" dirty="0">
                <a:solidFill>
                  <a:srgbClr val="00B050"/>
                </a:solidFill>
              </a:rPr>
              <a:t>     </a:t>
            </a:r>
            <a:r>
              <a:rPr lang="en-US" sz="3600">
                <a:solidFill>
                  <a:schemeClr val="accent5"/>
                </a:solidFill>
              </a:rPr>
              <a:t>restrict-ec2-instance-type.sentinel:24:1 - Rule "main</a:t>
            </a:r>
            <a:endParaRPr lang="en-US" sz="3600" dirty="0">
              <a:solidFill>
                <a:srgbClr val="00B050"/>
              </a:solidFill>
            </a:endParaRPr>
          </a:p>
          <a:p>
            <a:pPr marL="22225" indent="0">
              <a:spcBef>
                <a:spcPts val="300"/>
              </a:spcBef>
              <a:buNone/>
            </a:pPr>
            <a:r>
              <a:rPr lang="en-US" sz="3600" dirty="0">
                <a:solidFill>
                  <a:srgbClr val="00B050"/>
                </a:solidFill>
              </a:rPr>
              <a:t>      	Description: Main rule Value: true</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47629</TotalTime>
  <Words>17715</Words>
  <Application>Microsoft Macintosh PowerPoint</Application>
  <PresentationFormat>Custom</PresentationFormat>
  <Paragraphs>1405</Paragraphs>
  <Slides>151</Slides>
  <Notes>150</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151</vt:i4>
      </vt:variant>
    </vt:vector>
  </HeadingPairs>
  <TitlesOfParts>
    <vt:vector size="161"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(v5) https://storage.googleapis.com/instruqt-hashicorp-tracks/sentinel-shared/Sentinel-for-Terraform-v4.pptx </vt:lpstr>
      <vt:lpstr>Single Session Workshop Agenda</vt:lpstr>
      <vt:lpstr>Two Session Workshop Agenda</vt:lpstr>
      <vt:lpstr>Chapter 1 - Introduction To Sentinel Concepts</vt:lpstr>
      <vt:lpstr>What is Sentinel?</vt:lpstr>
      <vt:lpstr>What is Sentinel?</vt:lpstr>
      <vt:lpstr>Benefits of Policy as Code</vt:lpstr>
      <vt:lpstr>How Customers are Using Sentinel in Terraform</vt:lpstr>
      <vt:lpstr>How Customers are Using Sentinel in Terraform</vt:lpstr>
      <vt:lpstr>What Sentinel Does Not Do in Terraform</vt:lpstr>
      <vt:lpstr>Where is Sentinel Used in Terraform?</vt:lpstr>
      <vt:lpstr>How Terraform Works Without Sentinel</vt:lpstr>
      <vt:lpstr>How Terraform Works With Sentinel</vt:lpstr>
      <vt:lpstr>All Policy Checks Passed</vt:lpstr>
      <vt:lpstr>All Policy Checks Passed</vt:lpstr>
      <vt:lpstr>Sentinel Policy Enforcement Levels</vt:lpstr>
      <vt:lpstr>A Soft Mandatory Policy Check Was Overridden </vt:lpstr>
      <vt:lpstr>Sentinel Policy Sets and Policies</vt:lpstr>
      <vt:lpstr>Chapter Summary</vt:lpstr>
      <vt:lpstr>Chapter 1 - Complete</vt:lpstr>
      <vt:lpstr>Reference</vt:lpstr>
      <vt:lpstr>Workshop Challenge 1: Using the Sentinel CLI</vt:lpstr>
      <vt:lpstr>Challenge 1: Using the Sentinel CLI</vt:lpstr>
      <vt:lpstr>Instruqt Basics</vt:lpstr>
      <vt:lpstr>Workshop Challenge 2: Applying and Testing Policies</vt:lpstr>
      <vt:lpstr>Challenge 2: Applying and Testing Policies</vt:lpstr>
      <vt:lpstr>Terraform Cloud and Terraform Enterprise</vt:lpstr>
      <vt:lpstr>The v2 Versions of the Terraform Sentinel Imports</vt:lpstr>
      <vt:lpstr>Chapter 2A - Sentinel Language     Key Concepts</vt:lpstr>
      <vt:lpstr>Sentinel Policy Introduction – Concepts (0)</vt:lpstr>
      <vt:lpstr>Sentinel Policy Introduction – Concepts (1)</vt:lpstr>
      <vt:lpstr>Sentinel Policy Introduction – Concepts (2)</vt:lpstr>
      <vt:lpstr>Sentinel Policy Introduction – Concepts (3)</vt:lpstr>
      <vt:lpstr>Sentinel Policy Introduction – Concepts (4)</vt:lpstr>
      <vt:lpstr>Sentinel Policy Introduction – Concepts (5)</vt:lpstr>
      <vt:lpstr>Sentinel Policies Deep Dive</vt:lpstr>
      <vt:lpstr>Sentinel Policies Deep Dive</vt:lpstr>
      <vt:lpstr>Sentinel Functions</vt:lpstr>
      <vt:lpstr>Builtin Functions</vt:lpstr>
      <vt:lpstr>Sentinel Pre-declared Identifiers</vt:lpstr>
      <vt:lpstr>Sentinel Numerical and Logical Operators</vt:lpstr>
      <vt:lpstr>Sentinel Comparison Operators</vt:lpstr>
      <vt:lpstr>Sentinel Keywords</vt:lpstr>
      <vt:lpstr>Chapter Summary</vt:lpstr>
      <vt:lpstr>Chapter 2A - Completed</vt:lpstr>
      <vt:lpstr>Chapter 2B - Sentinel Imports</vt:lpstr>
      <vt:lpstr>Sentinel Imports in Terraform</vt:lpstr>
      <vt:lpstr>Types of Terraform Sentinel Policies</vt:lpstr>
      <vt:lpstr>Sentinel Modules</vt:lpstr>
      <vt:lpstr>Standard Sentinel Imports</vt:lpstr>
      <vt:lpstr>Common Operations of the Standard Imports</vt:lpstr>
      <vt:lpstr>Chapter 2B - Sentinel Language                 Advanced Concepts</vt:lpstr>
      <vt:lpstr>Key Sentinel Language Constructs (1)</vt:lpstr>
      <vt:lpstr>Key Sentinel Language Constructs (2)</vt:lpstr>
      <vt:lpstr>Sentinel's Short-Circuit Logic</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and map Expressions</vt:lpstr>
      <vt:lpstr>The Sentinel If/Else Conditional</vt:lpstr>
      <vt:lpstr>The Sentinel Case Conditional</vt:lpstr>
      <vt:lpstr>The Evolution of Sentinel Policies</vt:lpstr>
      <vt:lpstr>The First-Generation Policies</vt:lpstr>
      <vt:lpstr>The Second-Generation Policies</vt:lpstr>
      <vt:lpstr>The New Third-Generation Policies</vt:lpstr>
      <vt:lpstr>Some Prototypical Third-Generation Policies</vt:lpstr>
      <vt:lpstr>Writing and Testing Sentinel Policies for Terraform</vt:lpstr>
      <vt:lpstr>Sentinel Mocks in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Function that Evaluates Attributes</vt:lpstr>
      <vt:lpstr>Set Up the Test Cases Directory for the CLI</vt:lpstr>
      <vt:lpstr>Copy Mocks and Create Test Cases</vt:lpstr>
      <vt:lpstr>The pass.hcl Test Case</vt:lpstr>
      <vt:lpstr>The fail.hcl Test Case</vt:lpstr>
      <vt:lpstr>Edit the Pass and Fail Mocks</vt:lpstr>
      <vt:lpstr>Test Your Policy with the CLI (1)</vt:lpstr>
      <vt:lpstr>Test Your Policy with the CLI (2)</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Making Calls to External API Endpoints</vt:lpstr>
      <vt:lpstr>About the Workshop Exercises</vt:lpstr>
      <vt:lpstr>The Original Guide's Exercises</vt:lpstr>
      <vt:lpstr>The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 (parts a and b)</vt:lpstr>
      <vt:lpstr>Exercise 2: Restrict AWS IAM access keys</vt:lpstr>
      <vt:lpstr>Workshop Challenge: Exercise 3 (parts a and b) </vt:lpstr>
      <vt:lpstr>Exercise 3: Restrict AWS ACM Certificates</vt:lpstr>
      <vt:lpstr>The tfstate/v2 Import</vt:lpstr>
      <vt:lpstr>Using the tfstate/v2 Import</vt:lpstr>
      <vt:lpstr>Workshop Challenge: Exercise 4 (parts a and b)</vt:lpstr>
      <vt:lpstr>Exercise 4: Restrict Google Compute Instances</vt:lpstr>
      <vt:lpstr>Restricting Nested Attributes in a Policy (1)</vt:lpstr>
      <vt:lpstr>Restricting Nested Attributes in a Policy (2)</vt:lpstr>
      <vt:lpstr>Restricting Nested Attributes in a Policy (3)</vt:lpstr>
      <vt:lpstr>Workshop Challenge: Exercise 5 (parts a and b) </vt:lpstr>
      <vt:lpstr>Exercise 5: Require Modules from a PMR</vt:lpstr>
      <vt:lpstr>The tfconfig/v2 Import</vt:lpstr>
      <vt:lpstr>The tfconfig/v2 Import Expressions</vt:lpstr>
      <vt:lpstr>Using the tfconfig/v2 Import</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Fraser Pollock</cp:lastModifiedBy>
  <cp:revision>526</cp:revision>
  <dcterms:modified xsi:type="dcterms:W3CDTF">2022-02-10T14:42:48Z</dcterms:modified>
</cp:coreProperties>
</file>